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22"/>
  </p:notesMasterIdLst>
  <p:sldIdLst>
    <p:sldId id="274" r:id="rId3"/>
    <p:sldId id="256" r:id="rId4"/>
    <p:sldId id="257" r:id="rId5"/>
    <p:sldId id="258" r:id="rId6"/>
    <p:sldId id="259" r:id="rId7"/>
    <p:sldId id="260" r:id="rId8"/>
    <p:sldId id="261" r:id="rId9"/>
    <p:sldId id="262" r:id="rId10"/>
    <p:sldId id="263" r:id="rId11"/>
    <p:sldId id="264" r:id="rId12"/>
    <p:sldId id="272" r:id="rId13"/>
    <p:sldId id="265" r:id="rId14"/>
    <p:sldId id="266" r:id="rId15"/>
    <p:sldId id="267" r:id="rId16"/>
    <p:sldId id="268" r:id="rId17"/>
    <p:sldId id="269" r:id="rId18"/>
    <p:sldId id="270" r:id="rId19"/>
    <p:sldId id="271"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Burke" initials="MB" lastIdx="1" clrIdx="0">
    <p:extLst>
      <p:ext uri="{19B8F6BF-5375-455C-9EA6-DF929625EA0E}">
        <p15:presenceInfo xmlns:p15="http://schemas.microsoft.com/office/powerpoint/2012/main" userId="1be8e153112661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33" autoAdjust="0"/>
  </p:normalViewPr>
  <p:slideViewPr>
    <p:cSldViewPr snapToGrid="0">
      <p:cViewPr varScale="1">
        <p:scale>
          <a:sx n="46" d="100"/>
          <a:sy n="46" d="100"/>
        </p:scale>
        <p:origin x="48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24T14:30:04.151" idx="1">
    <p:pos x="5760" y="138"/>
    <p:text>check to see if an updated version of chart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0003E-FEEA-45BF-9226-DEB4BC7A954C}" type="datetimeFigureOut">
              <a:rPr lang="en-US" smtClean="0"/>
              <a:t>10/24/2017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E65FF-21C4-4EC0-9D39-56374CCE8E49}" type="slidenum">
              <a:rPr lang="en-US" smtClean="0"/>
              <a:t>‹#›</a:t>
            </a:fld>
            <a:endParaRPr lang="en-US"/>
          </a:p>
        </p:txBody>
      </p:sp>
    </p:spTree>
    <p:extLst>
      <p:ext uri="{BB962C8B-B14F-4D97-AF65-F5344CB8AC3E}">
        <p14:creationId xmlns:p14="http://schemas.microsoft.com/office/powerpoint/2010/main" val="345027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5800"/>
            <a:ext cx="4572000" cy="3429000"/>
          </a:xfrm>
        </p:spPr>
      </p:sp>
      <p:sp>
        <p:nvSpPr>
          <p:cNvPr id="5120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65029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no</a:t>
            </a:r>
            <a:r>
              <a:rPr lang="en-US" baseline="0" dirty="0" smtClean="0"/>
              <a:t> major changes to this practice. To meet best practices, land trusts must still create a baseline for all conservation easements, conduct title work, etc. (FILL IN)</a:t>
            </a:r>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11</a:t>
            </a:fld>
            <a:endParaRPr lang="en-US"/>
          </a:p>
        </p:txBody>
      </p:sp>
    </p:spTree>
    <p:extLst>
      <p:ext uri="{BB962C8B-B14F-4D97-AF65-F5344CB8AC3E}">
        <p14:creationId xmlns:p14="http://schemas.microsoft.com/office/powerpoint/2010/main" val="8915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9C. Environmental Due Diligence </a:t>
            </a:r>
            <a:r>
              <a:rPr lang="en-US" sz="1200" b="0" i="0" u="none" strike="noStrike" kern="1200" baseline="0" dirty="0" smtClean="0">
                <a:solidFill>
                  <a:schemeClr val="tx1"/>
                </a:solidFill>
                <a:latin typeface="+mn-lt"/>
                <a:ea typeface="+mn-ea"/>
                <a:cs typeface="+mn-cs"/>
              </a:rPr>
              <a:t>clarifies that a land trust should conduct or obtain a preliminary environment investigation for every land and conservation easement transaction.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Practice 9F. Title Investigation and Recording </a:t>
            </a:r>
            <a:r>
              <a:rPr lang="en-US" sz="1200" b="0" i="0" u="none" strike="noStrike" kern="1200" baseline="0" dirty="0" smtClean="0">
                <a:solidFill>
                  <a:schemeClr val="tx1"/>
                </a:solidFill>
                <a:latin typeface="+mn-lt"/>
                <a:ea typeface="+mn-ea"/>
                <a:cs typeface="+mn-cs"/>
              </a:rPr>
              <a:t>makes clear that a land trust should use a title company or attorney to investigate title and that the title should be updated at or just prior to closing.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12</a:t>
            </a:fld>
            <a:endParaRPr lang="en-US"/>
          </a:p>
        </p:txBody>
      </p:sp>
    </p:spTree>
    <p:extLst>
      <p:ext uri="{BB962C8B-B14F-4D97-AF65-F5344CB8AC3E}">
        <p14:creationId xmlns:p14="http://schemas.microsoft.com/office/powerpoint/2010/main" val="126028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10C. Avoiding Fraudulent or Abusive Transactions </a:t>
            </a:r>
            <a:r>
              <a:rPr lang="en-US" sz="1200" b="0" i="0" u="none" strike="noStrike" kern="1200" baseline="0" dirty="0" smtClean="0">
                <a:solidFill>
                  <a:schemeClr val="tx1"/>
                </a:solidFill>
                <a:latin typeface="+mn-lt"/>
                <a:ea typeface="+mn-ea"/>
                <a:cs typeface="+mn-cs"/>
              </a:rPr>
              <a:t>explicitly asks land trusts to discuss substantial concerns about the appraisal, the appraised value or other terms of the transaction with legal counsel and take appropriate action. It also requires land trusts to use a high level of due diligence in evaluating projects with pass-through entities of unrelated parties and to decline to participate in certain of these transactions.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13</a:t>
            </a:fld>
            <a:endParaRPr lang="en-US"/>
          </a:p>
        </p:txBody>
      </p:sp>
    </p:spTree>
    <p:extLst>
      <p:ext uri="{BB962C8B-B14F-4D97-AF65-F5344CB8AC3E}">
        <p14:creationId xmlns:p14="http://schemas.microsoft.com/office/powerpoint/2010/main" val="2397063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11B. Baseline Documentation Report </a:t>
            </a:r>
            <a:r>
              <a:rPr lang="en-US" sz="1200" b="0" i="0" u="none" strike="noStrike" kern="1200" baseline="0" dirty="0" smtClean="0">
                <a:solidFill>
                  <a:schemeClr val="tx1"/>
                </a:solidFill>
                <a:latin typeface="+mn-lt"/>
                <a:ea typeface="+mn-ea"/>
                <a:cs typeface="+mn-cs"/>
              </a:rPr>
              <a:t>adds a new element that clarifies how land trusts should document significant changes to the land or the conservation easement.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11C. Conservation Easement Monitoring </a:t>
            </a:r>
            <a:r>
              <a:rPr lang="en-US" sz="1200" b="0" i="0" u="none" strike="noStrike" kern="1200" baseline="0" dirty="0" smtClean="0">
                <a:solidFill>
                  <a:schemeClr val="tx1"/>
                </a:solidFill>
                <a:latin typeface="+mn-lt"/>
                <a:ea typeface="+mn-ea"/>
                <a:cs typeface="+mn-cs"/>
              </a:rPr>
              <a:t>now requires a written policy or procedure for monitoring conservation easements. </a:t>
            </a:r>
          </a:p>
          <a:p>
            <a:r>
              <a:rPr lang="en-US" sz="1200" b="1" i="0" u="none" strike="noStrike" kern="1200" baseline="0" smtClean="0">
                <a:solidFill>
                  <a:schemeClr val="tx1"/>
                </a:solidFill>
                <a:latin typeface="+mn-lt"/>
                <a:ea typeface="+mn-ea"/>
                <a:cs typeface="+mn-cs"/>
              </a:rPr>
              <a:t>Practice </a:t>
            </a:r>
            <a:r>
              <a:rPr lang="en-US" sz="1200" b="1" i="0" u="none" strike="noStrike" kern="1200" baseline="0" dirty="0" smtClean="0">
                <a:solidFill>
                  <a:schemeClr val="tx1"/>
                </a:solidFill>
                <a:latin typeface="+mn-lt"/>
                <a:ea typeface="+mn-ea"/>
                <a:cs typeface="+mn-cs"/>
              </a:rPr>
              <a:t>11F. Approvals and Permitted Rights </a:t>
            </a:r>
            <a:r>
              <a:rPr lang="en-US" sz="1200" b="0" i="0" u="none" strike="noStrike" kern="1200" baseline="0" dirty="0" smtClean="0">
                <a:solidFill>
                  <a:schemeClr val="tx1"/>
                </a:solidFill>
                <a:latin typeface="+mn-lt"/>
                <a:ea typeface="+mn-ea"/>
                <a:cs typeface="+mn-cs"/>
              </a:rPr>
              <a:t>asks land trusts to establish written procedures to guide their decision-making if using discretionary approvals. </a:t>
            </a:r>
          </a:p>
          <a:p>
            <a:r>
              <a:rPr lang="en-US" sz="1200" b="1" i="0" u="none" strike="noStrike" kern="1200" baseline="0" smtClean="0">
                <a:solidFill>
                  <a:schemeClr val="tx1"/>
                </a:solidFill>
                <a:latin typeface="+mn-lt"/>
                <a:ea typeface="+mn-ea"/>
                <a:cs typeface="+mn-cs"/>
              </a:rPr>
              <a:t>Practice </a:t>
            </a:r>
            <a:r>
              <a:rPr lang="en-US" sz="1200" b="1" i="0" u="none" strike="noStrike" kern="1200" baseline="0" dirty="0" smtClean="0">
                <a:solidFill>
                  <a:schemeClr val="tx1"/>
                </a:solidFill>
                <a:latin typeface="+mn-lt"/>
                <a:ea typeface="+mn-ea"/>
                <a:cs typeface="+mn-cs"/>
              </a:rPr>
              <a:t>11H. Amendments </a:t>
            </a:r>
            <a:r>
              <a:rPr lang="en-US" sz="1200" b="0" i="0" u="none" strike="noStrike" kern="1200" baseline="0" dirty="0" smtClean="0">
                <a:solidFill>
                  <a:schemeClr val="tx1"/>
                </a:solidFill>
                <a:latin typeface="+mn-lt"/>
                <a:ea typeface="+mn-ea"/>
                <a:cs typeface="+mn-cs"/>
              </a:rPr>
              <a:t>ensures that land trusts take appropriate action if they use an amendment to adjust easement boundaries that results in a </a:t>
            </a:r>
            <a:r>
              <a:rPr lang="en-US" sz="1200" b="0" i="1" u="none" strike="noStrike" kern="1200" baseline="0" dirty="0" smtClean="0">
                <a:solidFill>
                  <a:schemeClr val="tx1"/>
                </a:solidFill>
                <a:latin typeface="+mn-lt"/>
                <a:ea typeface="+mn-ea"/>
                <a:cs typeface="+mn-cs"/>
              </a:rPr>
              <a:t>de </a:t>
            </a:r>
            <a:r>
              <a:rPr lang="en-US" sz="1200" b="0" i="1" u="none" strike="noStrike" kern="1200" baseline="0" dirty="0" err="1" smtClean="0">
                <a:solidFill>
                  <a:schemeClr val="tx1"/>
                </a:solidFill>
                <a:latin typeface="+mn-lt"/>
                <a:ea typeface="+mn-ea"/>
                <a:cs typeface="+mn-cs"/>
              </a:rPr>
              <a:t>minimis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extinguishment.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14</a:t>
            </a:fld>
            <a:endParaRPr lang="en-US"/>
          </a:p>
        </p:txBody>
      </p:sp>
    </p:spTree>
    <p:extLst>
      <p:ext uri="{BB962C8B-B14F-4D97-AF65-F5344CB8AC3E}">
        <p14:creationId xmlns:p14="http://schemas.microsoft.com/office/powerpoint/2010/main" val="1418931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12B. Land Management and Stewardship </a:t>
            </a:r>
            <a:r>
              <a:rPr lang="en-US" sz="1200" b="0" i="0" u="none" strike="noStrike" kern="1200" baseline="0" dirty="0" smtClean="0">
                <a:solidFill>
                  <a:schemeClr val="tx1"/>
                </a:solidFill>
                <a:latin typeface="+mn-lt"/>
                <a:ea typeface="+mn-ea"/>
                <a:cs typeface="+mn-cs"/>
              </a:rPr>
              <a:t>adds an evaluation of public access opportunities for each land management plan, asks land trusts to manage their properties in accordance with the management plan and to maintain all properties in a manner that retains the land trusts public credibility and minimizes risk.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15</a:t>
            </a:fld>
            <a:endParaRPr lang="en-US"/>
          </a:p>
        </p:txBody>
      </p:sp>
    </p:spTree>
    <p:extLst>
      <p:ext uri="{BB962C8B-B14F-4D97-AF65-F5344CB8AC3E}">
        <p14:creationId xmlns:p14="http://schemas.microsoft.com/office/powerpoint/2010/main" val="4204868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member of the Land Trust Alliance must adopt the Standards as guiding principles for its operations, pledging a commitment to uphold the public confidence and the credibility of the land trust community as a whole. Board adoption located at www.lta.org/adoption.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 you can’t adopt only certain practices while not adopting others – all or nothing. </a:t>
            </a:r>
          </a:p>
          <a:p>
            <a:r>
              <a:rPr lang="en-US" sz="1200" b="0" i="0" u="none" strike="noStrike" kern="1200" baseline="0" dirty="0" smtClean="0">
                <a:solidFill>
                  <a:schemeClr val="tx1"/>
                </a:solidFill>
                <a:latin typeface="+mn-lt"/>
                <a:ea typeface="+mn-ea"/>
                <a:cs typeface="+mn-cs"/>
              </a:rPr>
              <a:t>NO, even if you have adopted the last version, you still need to adopt this version (can’t just provide a blanket statement that you adopt all subsequent revisions).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Resolutions are due when your land trust submits its membership renewal.  Questions regarding membership renewal and adoption resolution can be directed to the Alliance’s membership coordinator Jorge Astorga (jastorga@lta.org).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18</a:t>
            </a:fld>
            <a:endParaRPr lang="en-US"/>
          </a:p>
        </p:txBody>
      </p:sp>
    </p:spTree>
    <p:extLst>
      <p:ext uri="{BB962C8B-B14F-4D97-AF65-F5344CB8AC3E}">
        <p14:creationId xmlns:p14="http://schemas.microsoft.com/office/powerpoint/2010/main" val="1104274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all that you do to</a:t>
            </a:r>
            <a:r>
              <a:rPr lang="en-US" baseline="0" dirty="0" smtClean="0"/>
              <a:t> protect the special places in your community!</a:t>
            </a:r>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19</a:t>
            </a:fld>
            <a:endParaRPr lang="en-US"/>
          </a:p>
        </p:txBody>
      </p:sp>
    </p:spTree>
    <p:extLst>
      <p:ext uri="{BB962C8B-B14F-4D97-AF65-F5344CB8AC3E}">
        <p14:creationId xmlns:p14="http://schemas.microsoft.com/office/powerpoint/2010/main" val="276134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a:t>
            </a:r>
            <a:r>
              <a:rPr lang="en-US" i="1" baseline="0" dirty="0" smtClean="0"/>
              <a:t>Land Trust Standards and Practices </a:t>
            </a:r>
            <a:r>
              <a:rPr lang="en-US" i="0" baseline="0" dirty="0" smtClean="0"/>
              <a:t>have</a:t>
            </a:r>
            <a:r>
              <a:rPr lang="en-US" baseline="0" dirty="0" smtClean="0"/>
              <a:t> been revised before – most recently in 2004. It’s necessary to periodically revise the Standards because practices change, new issues and challenges develop and problems are resolved (or no longer major threats).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Goals</a:t>
            </a:r>
            <a:r>
              <a:rPr lang="en-US" sz="1200" b="1" kern="1200" baseline="0" dirty="0" smtClean="0">
                <a:solidFill>
                  <a:schemeClr val="tx1"/>
                </a:solidFill>
                <a:effectLst/>
                <a:latin typeface="+mn-lt"/>
                <a:ea typeface="+mn-ea"/>
                <a:cs typeface="+mn-cs"/>
              </a:rPr>
              <a:t> of the Revisions Process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Engage all land trusts with work of pursuing excellence and continuous improvement</a:t>
            </a:r>
          </a:p>
          <a:p>
            <a:pPr lvl="0"/>
            <a:r>
              <a:rPr lang="en-US" sz="1200" kern="1200" dirty="0" smtClean="0">
                <a:solidFill>
                  <a:schemeClr val="tx1"/>
                </a:solidFill>
                <a:effectLst/>
                <a:latin typeface="+mn-lt"/>
                <a:ea typeface="+mn-ea"/>
                <a:cs typeface="+mn-cs"/>
              </a:rPr>
              <a:t>Make the Standards accessible for entire land trust community</a:t>
            </a:r>
          </a:p>
          <a:p>
            <a:pPr lvl="0"/>
            <a:r>
              <a:rPr lang="en-US" sz="1200" kern="1200" dirty="0" smtClean="0">
                <a:solidFill>
                  <a:schemeClr val="tx1"/>
                </a:solidFill>
                <a:effectLst/>
                <a:latin typeface="+mn-lt"/>
                <a:ea typeface="+mn-ea"/>
                <a:cs typeface="+mn-cs"/>
              </a:rPr>
              <a:t>Update to reflect changes in legal and operational environment</a:t>
            </a:r>
          </a:p>
          <a:p>
            <a:pPr lvl="0"/>
            <a:r>
              <a:rPr lang="en-US" sz="1200" kern="1200" dirty="0" smtClean="0">
                <a:solidFill>
                  <a:schemeClr val="tx1"/>
                </a:solidFill>
                <a:effectLst/>
                <a:latin typeface="+mn-lt"/>
                <a:ea typeface="+mn-ea"/>
                <a:cs typeface="+mn-cs"/>
              </a:rPr>
              <a:t>Ensure alignment with accreditation, </a:t>
            </a:r>
            <a:r>
              <a:rPr lang="en-US" sz="1200" kern="1200" dirty="0" err="1" smtClean="0">
                <a:solidFill>
                  <a:schemeClr val="tx1"/>
                </a:solidFill>
                <a:effectLst/>
                <a:latin typeface="+mn-lt"/>
                <a:ea typeface="+mn-ea"/>
                <a:cs typeface="+mn-cs"/>
              </a:rPr>
              <a:t>Terrafirma</a:t>
            </a:r>
            <a:r>
              <a:rPr lang="en-US" sz="1200" kern="1200" dirty="0" smtClean="0">
                <a:solidFill>
                  <a:schemeClr val="tx1"/>
                </a:solidFill>
                <a:effectLst/>
                <a:latin typeface="+mn-lt"/>
                <a:ea typeface="+mn-ea"/>
                <a:cs typeface="+mn-cs"/>
              </a:rPr>
              <a:t> and other resources and tools</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Revisions Process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About 1,600 individual comments from more than 450 different stakeholders</a:t>
            </a:r>
          </a:p>
          <a:p>
            <a:pPr lvl="0"/>
            <a:r>
              <a:rPr lang="en-US" sz="1200" kern="1200" dirty="0" smtClean="0">
                <a:solidFill>
                  <a:schemeClr val="tx1"/>
                </a:solidFill>
                <a:effectLst/>
                <a:latin typeface="+mn-lt"/>
                <a:ea typeface="+mn-ea"/>
                <a:cs typeface="+mn-cs"/>
              </a:rPr>
              <a:t>Vast majority loved the new format</a:t>
            </a:r>
          </a:p>
          <a:p>
            <a:pPr lvl="0"/>
            <a:r>
              <a:rPr lang="en-US" sz="1200" kern="1200" dirty="0" smtClean="0">
                <a:solidFill>
                  <a:schemeClr val="tx1"/>
                </a:solidFill>
                <a:effectLst/>
                <a:latin typeface="+mn-lt"/>
                <a:ea typeface="+mn-ea"/>
                <a:cs typeface="+mn-cs"/>
              </a:rPr>
              <a:t>Some general concerns</a:t>
            </a:r>
          </a:p>
          <a:p>
            <a:pPr lvl="1"/>
            <a:r>
              <a:rPr lang="en-US" sz="1200" kern="1200" dirty="0" smtClean="0">
                <a:solidFill>
                  <a:schemeClr val="tx1"/>
                </a:solidFill>
                <a:effectLst/>
                <a:latin typeface="+mn-lt"/>
                <a:ea typeface="+mn-ea"/>
                <a:cs typeface="+mn-cs"/>
              </a:rPr>
              <a:t>Philosophical disagreements</a:t>
            </a:r>
          </a:p>
          <a:p>
            <a:pPr lvl="1"/>
            <a:r>
              <a:rPr lang="en-US" sz="1200" kern="1200" dirty="0" smtClean="0">
                <a:solidFill>
                  <a:schemeClr val="tx1"/>
                </a:solidFill>
                <a:effectLst/>
                <a:latin typeface="+mn-lt"/>
                <a:ea typeface="+mn-ea"/>
                <a:cs typeface="+mn-cs"/>
              </a:rPr>
              <a:t>More written policies and procedures</a:t>
            </a:r>
          </a:p>
          <a:p>
            <a:pPr lvl="1"/>
            <a:r>
              <a:rPr lang="en-US" sz="1200" kern="1200" dirty="0" smtClean="0">
                <a:solidFill>
                  <a:schemeClr val="tx1"/>
                </a:solidFill>
                <a:effectLst/>
                <a:latin typeface="+mn-lt"/>
                <a:ea typeface="+mn-ea"/>
                <a:cs typeface="+mn-cs"/>
              </a:rPr>
              <a:t>Some confusion about accreditation</a:t>
            </a:r>
          </a:p>
          <a:p>
            <a:pPr lvl="0"/>
            <a:r>
              <a:rPr lang="en-US" sz="1200" kern="1200" dirty="0" smtClean="0">
                <a:solidFill>
                  <a:schemeClr val="tx1"/>
                </a:solidFill>
                <a:effectLst/>
                <a:latin typeface="+mn-lt"/>
                <a:ea typeface="+mn-ea"/>
                <a:cs typeface="+mn-cs"/>
              </a:rPr>
              <a:t>Comments underscore importance for good background materials</a:t>
            </a:r>
          </a:p>
          <a:p>
            <a:r>
              <a:rPr lang="en-US" sz="1200" b="1" kern="1200" dirty="0" smtClean="0">
                <a:solidFill>
                  <a:schemeClr val="tx1"/>
                </a:solidFill>
                <a:effectLst/>
                <a:latin typeface="+mn-lt"/>
                <a:ea typeface="+mn-ea"/>
                <a:cs typeface="+mn-cs"/>
              </a:rPr>
              <a:t>Results of Revisions Process</a:t>
            </a:r>
          </a:p>
          <a:p>
            <a:r>
              <a:rPr lang="en-US" sz="1200" kern="1200" dirty="0" smtClean="0">
                <a:solidFill>
                  <a:schemeClr val="tx1"/>
                </a:solidFill>
                <a:effectLst/>
                <a:latin typeface="+mn-lt"/>
                <a:ea typeface="+mn-ea"/>
                <a:cs typeface="+mn-cs"/>
              </a:rPr>
              <a:t>Vast majority loved the new format</a:t>
            </a:r>
          </a:p>
          <a:p>
            <a:pPr lvl="0"/>
            <a:r>
              <a:rPr lang="en-US" sz="1200" kern="1200" dirty="0" smtClean="0">
                <a:solidFill>
                  <a:schemeClr val="tx1"/>
                </a:solidFill>
                <a:effectLst/>
                <a:latin typeface="+mn-lt"/>
                <a:ea typeface="+mn-ea"/>
                <a:cs typeface="+mn-cs"/>
              </a:rPr>
              <a:t>Some general concerns</a:t>
            </a:r>
          </a:p>
          <a:p>
            <a:pPr lvl="1"/>
            <a:r>
              <a:rPr lang="en-US" sz="1200" kern="1200" dirty="0" smtClean="0">
                <a:solidFill>
                  <a:schemeClr val="tx1"/>
                </a:solidFill>
                <a:effectLst/>
                <a:latin typeface="+mn-lt"/>
                <a:ea typeface="+mn-ea"/>
                <a:cs typeface="+mn-cs"/>
              </a:rPr>
              <a:t>Philosophical disagreements</a:t>
            </a:r>
          </a:p>
          <a:p>
            <a:pPr lvl="1"/>
            <a:r>
              <a:rPr lang="en-US" sz="1200" kern="1200" dirty="0" smtClean="0">
                <a:solidFill>
                  <a:schemeClr val="tx1"/>
                </a:solidFill>
                <a:effectLst/>
                <a:latin typeface="+mn-lt"/>
                <a:ea typeface="+mn-ea"/>
                <a:cs typeface="+mn-cs"/>
              </a:rPr>
              <a:t>More written policies and procedures</a:t>
            </a:r>
          </a:p>
          <a:p>
            <a:pPr lvl="0"/>
            <a:r>
              <a:rPr lang="en-US" sz="1200" kern="1200" dirty="0" smtClean="0">
                <a:solidFill>
                  <a:schemeClr val="tx1"/>
                </a:solidFill>
                <a:effectLst/>
                <a:latin typeface="+mn-lt"/>
                <a:ea typeface="+mn-ea"/>
                <a:cs typeface="+mn-cs"/>
              </a:rPr>
              <a:t>Comments underscore importance for good background materials, some of which</a:t>
            </a:r>
            <a:r>
              <a:rPr lang="en-US" sz="1200" kern="1200" baseline="0" dirty="0" smtClean="0">
                <a:solidFill>
                  <a:schemeClr val="tx1"/>
                </a:solidFill>
                <a:effectLst/>
                <a:latin typeface="+mn-lt"/>
                <a:ea typeface="+mn-ea"/>
                <a:cs typeface="+mn-cs"/>
              </a:rPr>
              <a:t> is posted on The Learning Centre and rest is </a:t>
            </a:r>
            <a:r>
              <a:rPr lang="en-US" sz="1200" kern="1200" dirty="0" smtClean="0">
                <a:solidFill>
                  <a:schemeClr val="tx1"/>
                </a:solidFill>
                <a:effectLst/>
                <a:latin typeface="+mn-lt"/>
                <a:ea typeface="+mn-ea"/>
                <a:cs typeface="+mn-cs"/>
              </a:rPr>
              <a:t>forthcoming. </a:t>
            </a:r>
          </a:p>
          <a:p>
            <a:pPr lvl="0"/>
            <a:r>
              <a:rPr lang="en-US" sz="1200" kern="1200" dirty="0" smtClean="0">
                <a:solidFill>
                  <a:schemeClr val="tx1"/>
                </a:solidFill>
                <a:effectLst/>
                <a:latin typeface="+mn-lt"/>
                <a:ea typeface="+mn-ea"/>
                <a:cs typeface="+mn-cs"/>
              </a:rPr>
              <a:t>Retained 12-standard framework</a:t>
            </a:r>
          </a:p>
          <a:p>
            <a:pPr lvl="0"/>
            <a:r>
              <a:rPr lang="en-US" sz="1200" kern="1200" dirty="0" smtClean="0">
                <a:solidFill>
                  <a:schemeClr val="tx1"/>
                </a:solidFill>
                <a:effectLst/>
                <a:latin typeface="+mn-lt"/>
                <a:ea typeface="+mn-ea"/>
                <a:cs typeface="+mn-cs"/>
              </a:rPr>
              <a:t>More readable and streamlined document</a:t>
            </a:r>
          </a:p>
          <a:p>
            <a:pPr lvl="1"/>
            <a:r>
              <a:rPr lang="en-US" sz="1200" kern="1200" dirty="0" smtClean="0">
                <a:solidFill>
                  <a:schemeClr val="tx1"/>
                </a:solidFill>
                <a:effectLst/>
                <a:latin typeface="+mn-lt"/>
                <a:ea typeface="+mn-ea"/>
                <a:cs typeface="+mn-cs"/>
              </a:rPr>
              <a:t>Focuses on practices that apply broadly to land trust community</a:t>
            </a:r>
          </a:p>
          <a:p>
            <a:pPr lvl="1"/>
            <a:r>
              <a:rPr lang="en-US" sz="1200" kern="1200" dirty="0" smtClean="0">
                <a:solidFill>
                  <a:schemeClr val="tx1"/>
                </a:solidFill>
                <a:effectLst/>
                <a:latin typeface="+mn-lt"/>
                <a:ea typeface="+mn-ea"/>
                <a:cs typeface="+mn-cs"/>
              </a:rPr>
              <a:t>Improves clarity, reduce redundancy</a:t>
            </a:r>
          </a:p>
          <a:p>
            <a:pPr lvl="1"/>
            <a:r>
              <a:rPr lang="en-US" sz="1200" kern="1200" dirty="0" smtClean="0">
                <a:solidFill>
                  <a:schemeClr val="tx1"/>
                </a:solidFill>
                <a:effectLst/>
                <a:latin typeface="+mn-lt"/>
                <a:ea typeface="+mn-ea"/>
                <a:cs typeface="+mn-cs"/>
              </a:rPr>
              <a:t>Organizes the practices into elements</a:t>
            </a:r>
          </a:p>
          <a:p>
            <a:pPr lvl="0"/>
            <a:r>
              <a:rPr lang="en-US" sz="1200" kern="1200" dirty="0" smtClean="0">
                <a:solidFill>
                  <a:schemeClr val="tx1"/>
                </a:solidFill>
                <a:effectLst/>
                <a:latin typeface="+mn-lt"/>
                <a:ea typeface="+mn-ea"/>
                <a:cs typeface="+mn-cs"/>
              </a:rPr>
              <a:t>Designed as online resource</a:t>
            </a:r>
          </a:p>
          <a:p>
            <a:pPr lvl="1"/>
            <a:r>
              <a:rPr lang="en-US" sz="1200" kern="1200" dirty="0" smtClean="0">
                <a:solidFill>
                  <a:schemeClr val="tx1"/>
                </a:solidFill>
                <a:effectLst/>
                <a:latin typeface="+mn-lt"/>
                <a:ea typeface="+mn-ea"/>
                <a:cs typeface="+mn-cs"/>
              </a:rPr>
              <a:t>Clearly highlights those items that lead to accreditation</a:t>
            </a:r>
          </a:p>
          <a:p>
            <a:pPr lvl="1"/>
            <a:r>
              <a:rPr lang="en-US" sz="1200" kern="1200" dirty="0" smtClean="0">
                <a:solidFill>
                  <a:schemeClr val="tx1"/>
                </a:solidFill>
                <a:effectLst/>
                <a:latin typeface="+mn-lt"/>
                <a:ea typeface="+mn-ea"/>
                <a:cs typeface="+mn-cs"/>
              </a:rPr>
              <a:t>Links to Alliance resources, narratives and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are designed as guiding principles for all</a:t>
            </a:r>
            <a:r>
              <a:rPr lang="en-US" sz="1200" kern="1200" baseline="0" dirty="0" smtClean="0">
                <a:solidFill>
                  <a:schemeClr val="tx1"/>
                </a:solidFill>
                <a:effectLst/>
                <a:latin typeface="+mn-lt"/>
                <a:ea typeface="+mn-ea"/>
                <a:cs typeface="+mn-cs"/>
              </a:rPr>
              <a:t> land trusts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2</a:t>
            </a:fld>
            <a:endParaRPr lang="en-US"/>
          </a:p>
        </p:txBody>
      </p:sp>
    </p:spTree>
    <p:extLst>
      <p:ext uri="{BB962C8B-B14F-4D97-AF65-F5344CB8AC3E}">
        <p14:creationId xmlns:p14="http://schemas.microsoft.com/office/powerpoint/2010/main" val="231952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1A. Ethics </a:t>
            </a:r>
            <a:r>
              <a:rPr lang="en-US" sz="1200" b="0" i="0" u="none" strike="noStrike" kern="1200" baseline="0" dirty="0" smtClean="0">
                <a:solidFill>
                  <a:schemeClr val="tx1"/>
                </a:solidFill>
                <a:latin typeface="+mn-lt"/>
                <a:ea typeface="+mn-ea"/>
                <a:cs typeface="+mn-cs"/>
              </a:rPr>
              <a:t>now asks land trusts to adopt a written code of ethics and/or values statement and a whistleblower policy, and affirms that land trusts should not participate in transactions that are potentially fraudulent or abusive. </a:t>
            </a: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Practice 1C. Community Engagement </a:t>
            </a:r>
            <a:r>
              <a:rPr lang="en-US" sz="1200" b="0" i="0" u="none" strike="noStrike" kern="1200" baseline="0" dirty="0" smtClean="0">
                <a:solidFill>
                  <a:schemeClr val="tx1"/>
                </a:solidFill>
                <a:latin typeface="+mn-lt"/>
                <a:ea typeface="+mn-ea"/>
                <a:cs typeface="+mn-cs"/>
              </a:rPr>
              <a:t>contains four new elements that reflect the importance of (1) developing an inclusive and welcoming organizational culture, (2) fostering opportunities to connect people with the land, (3) developing an understanding of the land trust’s community to facilitate authentic communications and engagement and (4) building relationships with community leaders.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4</a:t>
            </a:fld>
            <a:endParaRPr lang="en-US"/>
          </a:p>
        </p:txBody>
      </p:sp>
    </p:spTree>
    <p:extLst>
      <p:ext uri="{BB962C8B-B14F-4D97-AF65-F5344CB8AC3E}">
        <p14:creationId xmlns:p14="http://schemas.microsoft.com/office/powerpoint/2010/main" val="27257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5E65FF-21C4-4EC0-9D39-56374CCE8E49}" type="slidenum">
              <a:rPr lang="en-US" smtClean="0"/>
              <a:t>5</a:t>
            </a:fld>
            <a:endParaRPr lang="en-US"/>
          </a:p>
        </p:txBody>
      </p:sp>
    </p:spTree>
    <p:extLst>
      <p:ext uri="{BB962C8B-B14F-4D97-AF65-F5344CB8AC3E}">
        <p14:creationId xmlns:p14="http://schemas.microsoft.com/office/powerpoint/2010/main" val="91529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3A. Board Responsibility </a:t>
            </a:r>
            <a:r>
              <a:rPr lang="en-US" sz="1200" b="0" i="0" u="none" strike="noStrike" kern="1200" baseline="0" dirty="0" smtClean="0">
                <a:solidFill>
                  <a:schemeClr val="tx1"/>
                </a:solidFill>
                <a:latin typeface="+mn-lt"/>
                <a:ea typeface="+mn-ea"/>
                <a:cs typeface="+mn-cs"/>
              </a:rPr>
              <a:t>strengthens the board’s duty to provide oversight of the land trust’s finances and operations by, among other things, working to ensure that sufficient financial resources are available and reviewing the financial audit. </a:t>
            </a:r>
          </a:p>
          <a:p>
            <a:r>
              <a:rPr lang="en-US" sz="1200" b="1" i="0" u="none" strike="noStrike" kern="1200" baseline="0" dirty="0" smtClean="0">
                <a:solidFill>
                  <a:schemeClr val="tx1"/>
                </a:solidFill>
                <a:latin typeface="+mn-lt"/>
                <a:ea typeface="+mn-ea"/>
                <a:cs typeface="+mn-cs"/>
              </a:rPr>
              <a:t>Practice 3B. Board Composition and Structure </a:t>
            </a:r>
            <a:r>
              <a:rPr lang="en-US" sz="1200" b="0" i="0" u="none" strike="noStrike" kern="1200" baseline="0" dirty="0" smtClean="0">
                <a:solidFill>
                  <a:schemeClr val="tx1"/>
                </a:solidFill>
                <a:latin typeface="+mn-lt"/>
                <a:ea typeface="+mn-ea"/>
                <a:cs typeface="+mn-cs"/>
              </a:rPr>
              <a:t>follows the Independent Sector’s recommendations of having a board substantially composed of independent members, ensuring the board’s presiding officer and treasurer are not the same individual and clarifying that no staff member should serve as the board’s president officer or treasurer.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6</a:t>
            </a:fld>
            <a:endParaRPr lang="en-US"/>
          </a:p>
        </p:txBody>
      </p:sp>
    </p:spTree>
    <p:extLst>
      <p:ext uri="{BB962C8B-B14F-4D97-AF65-F5344CB8AC3E}">
        <p14:creationId xmlns:p14="http://schemas.microsoft.com/office/powerpoint/2010/main" val="393698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4B. Payments to Board Members </a:t>
            </a:r>
            <a:r>
              <a:rPr lang="en-US" sz="1200" b="0" i="0" u="none" strike="noStrike" kern="1200" baseline="0" dirty="0" smtClean="0">
                <a:solidFill>
                  <a:schemeClr val="tx1"/>
                </a:solidFill>
                <a:latin typeface="+mn-lt"/>
                <a:ea typeface="+mn-ea"/>
                <a:cs typeface="+mn-cs"/>
              </a:rPr>
              <a:t>clarifies what land trusts need to do in the limited circumstances when they compensate a board member for professional services and prohibits land trusts from providing loans to directors, officers or trustees.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5E65FF-21C4-4EC0-9D39-56374CCE8E49}" type="slidenum">
              <a:rPr lang="en-US" smtClean="0"/>
              <a:t>7</a:t>
            </a:fld>
            <a:endParaRPr lang="en-US"/>
          </a:p>
        </p:txBody>
      </p:sp>
    </p:spTree>
    <p:extLst>
      <p:ext uri="{BB962C8B-B14F-4D97-AF65-F5344CB8AC3E}">
        <p14:creationId xmlns:p14="http://schemas.microsoft.com/office/powerpoint/2010/main" val="1569296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5B. Accountability to Donors </a:t>
            </a:r>
            <a:r>
              <a:rPr lang="en-US" sz="1200" b="0" i="0" u="none" strike="noStrike" kern="1200" baseline="0" dirty="0" smtClean="0">
                <a:solidFill>
                  <a:schemeClr val="tx1"/>
                </a:solidFill>
                <a:latin typeface="+mn-lt"/>
                <a:ea typeface="+mn-ea"/>
                <a:cs typeface="+mn-cs"/>
              </a:rPr>
              <a:t>adds a requirement for a written policy or procedure to ensure land trusts honor donor privacy concerns.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5C. Fundraising Plan </a:t>
            </a:r>
            <a:r>
              <a:rPr lang="en-US" sz="1200" b="0" i="0" u="none" strike="noStrike" kern="1200" baseline="0" dirty="0" smtClean="0">
                <a:solidFill>
                  <a:schemeClr val="tx1"/>
                </a:solidFill>
                <a:latin typeface="+mn-lt"/>
                <a:ea typeface="+mn-ea"/>
                <a:cs typeface="+mn-cs"/>
              </a:rPr>
              <a:t>asks land trusts to develop and implement a fundraising plan or program.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8</a:t>
            </a:fld>
            <a:endParaRPr lang="en-US"/>
          </a:p>
        </p:txBody>
      </p:sp>
    </p:spTree>
    <p:extLst>
      <p:ext uri="{BB962C8B-B14F-4D97-AF65-F5344CB8AC3E}">
        <p14:creationId xmlns:p14="http://schemas.microsoft.com/office/powerpoint/2010/main" val="13674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6A. Fiscal Health </a:t>
            </a:r>
            <a:r>
              <a:rPr lang="en-US" sz="1200" b="0" i="0" u="none" strike="noStrike" kern="1200" baseline="0" dirty="0" smtClean="0">
                <a:solidFill>
                  <a:schemeClr val="tx1"/>
                </a:solidFill>
                <a:latin typeface="+mn-lt"/>
                <a:ea typeface="+mn-ea"/>
                <a:cs typeface="+mn-cs"/>
              </a:rPr>
              <a:t>includes three new elements asking land trusts to (1) address deficit-spending trends, (2) assess revenues and diversify funding sources and (3) build and maintain operating reserves.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9</a:t>
            </a:fld>
            <a:endParaRPr lang="en-US"/>
          </a:p>
        </p:txBody>
      </p:sp>
    </p:spTree>
    <p:extLst>
      <p:ext uri="{BB962C8B-B14F-4D97-AF65-F5344CB8AC3E}">
        <p14:creationId xmlns:p14="http://schemas.microsoft.com/office/powerpoint/2010/main" val="73227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Practice 7D. Transition Planning </a:t>
            </a:r>
            <a:r>
              <a:rPr lang="en-US" sz="1200" b="0" i="0" u="none" strike="noStrike" kern="1200" baseline="0" dirty="0" smtClean="0">
                <a:solidFill>
                  <a:schemeClr val="tx1"/>
                </a:solidFill>
                <a:latin typeface="+mn-lt"/>
                <a:ea typeface="+mn-ea"/>
                <a:cs typeface="+mn-cs"/>
              </a:rPr>
              <a:t>requires land trusts to develop a process or plan to provide for continuity in the leadership and management of the land trust’s functions. </a:t>
            </a:r>
          </a:p>
          <a:p>
            <a:endParaRPr lang="en-US" dirty="0"/>
          </a:p>
        </p:txBody>
      </p:sp>
      <p:sp>
        <p:nvSpPr>
          <p:cNvPr id="4" name="Slide Number Placeholder 3"/>
          <p:cNvSpPr>
            <a:spLocks noGrp="1"/>
          </p:cNvSpPr>
          <p:nvPr>
            <p:ph type="sldNum" sz="quarter" idx="10"/>
          </p:nvPr>
        </p:nvSpPr>
        <p:spPr/>
        <p:txBody>
          <a:bodyPr/>
          <a:lstStyle/>
          <a:p>
            <a:fld id="{215E65FF-21C4-4EC0-9D39-56374CCE8E49}" type="slidenum">
              <a:rPr lang="en-US" smtClean="0"/>
              <a:t>10</a:t>
            </a:fld>
            <a:endParaRPr lang="en-US"/>
          </a:p>
        </p:txBody>
      </p:sp>
    </p:spTree>
    <p:extLst>
      <p:ext uri="{BB962C8B-B14F-4D97-AF65-F5344CB8AC3E}">
        <p14:creationId xmlns:p14="http://schemas.microsoft.com/office/powerpoint/2010/main" val="209282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1356B-ADA3-4AD1-B65A-D07DADAAF54F}"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B021D-664F-4668-A3C7-FCC814E3837E}" type="slidenum">
              <a:rPr lang="en-US" smtClean="0"/>
              <a:t>‹#›</a:t>
            </a:fld>
            <a:endParaRPr lang="en-US"/>
          </a:p>
        </p:txBody>
      </p:sp>
    </p:spTree>
    <p:extLst>
      <p:ext uri="{BB962C8B-B14F-4D97-AF65-F5344CB8AC3E}">
        <p14:creationId xmlns:p14="http://schemas.microsoft.com/office/powerpoint/2010/main" val="37831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3" y="457200"/>
            <a:ext cx="2949476" cy="1600200"/>
          </a:xfrm>
          <a:prstGeom prst="rect">
            <a:avLst/>
          </a:prstGeo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093" y="987029"/>
            <a:ext cx="4629150" cy="4874419"/>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smtClean="0">
              <a:sym typeface="Gill Sans" charset="0"/>
            </a:endParaRPr>
          </a:p>
        </p:txBody>
      </p:sp>
      <p:sp>
        <p:nvSpPr>
          <p:cNvPr id="4" name="Text Placeholder 3"/>
          <p:cNvSpPr>
            <a:spLocks noGrp="1"/>
          </p:cNvSpPr>
          <p:nvPr>
            <p:ph type="body" sz="half" idx="2"/>
          </p:nvPr>
        </p:nvSpPr>
        <p:spPr>
          <a:xfrm>
            <a:off x="629543" y="2057400"/>
            <a:ext cx="2949476" cy="3811191"/>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Rectangle 31"/>
          <p:cNvSpPr>
            <a:spLocks noGrp="1"/>
          </p:cNvSpPr>
          <p:nvPr>
            <p:ph type="sldNum" sz="quarter" idx="10"/>
          </p:nvPr>
        </p:nvSpPr>
        <p:spPr>
          <a:ln/>
        </p:spPr>
        <p:txBody>
          <a:bodyPr/>
          <a:lstStyle>
            <a:lvl1pPr>
              <a:defRPr/>
            </a:lvl1pPr>
          </a:lstStyle>
          <a:p>
            <a:pPr>
              <a:defRPr/>
            </a:pPr>
            <a:fld id="{40C60A8F-5AAF-441D-B0A2-ABB3CACF1F0B}" type="slidenum">
              <a:rPr lang="en-US" altLang="en-US"/>
              <a:pPr>
                <a:defRPr/>
              </a:pPr>
              <a:t>‹#›</a:t>
            </a:fld>
            <a:endParaRPr lang="en-US" altLang="en-US"/>
          </a:p>
        </p:txBody>
      </p:sp>
    </p:spTree>
    <p:extLst>
      <p:ext uri="{BB962C8B-B14F-4D97-AF65-F5344CB8AC3E}">
        <p14:creationId xmlns:p14="http://schemas.microsoft.com/office/powerpoint/2010/main" val="150369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523"/>
            <a:ext cx="7886700" cy="132516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229"/>
            <a:ext cx="7886700" cy="4351734"/>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p:cNvSpPr>
          <p:nvPr>
            <p:ph type="sldNum" sz="quarter" idx="10"/>
          </p:nvPr>
        </p:nvSpPr>
        <p:spPr>
          <a:ln/>
        </p:spPr>
        <p:txBody>
          <a:bodyPr/>
          <a:lstStyle>
            <a:lvl1pPr>
              <a:defRPr/>
            </a:lvl1pPr>
          </a:lstStyle>
          <a:p>
            <a:pPr>
              <a:defRPr/>
            </a:pPr>
            <a:fld id="{B6F1BF81-C26C-401B-9B8F-E4638B21B2CB}" type="slidenum">
              <a:rPr lang="en-US" altLang="en-US"/>
              <a:pPr>
                <a:defRPr/>
              </a:pPr>
              <a:t>‹#›</a:t>
            </a:fld>
            <a:endParaRPr lang="en-US" altLang="en-US"/>
          </a:p>
        </p:txBody>
      </p:sp>
    </p:spTree>
    <p:extLst>
      <p:ext uri="{BB962C8B-B14F-4D97-AF65-F5344CB8AC3E}">
        <p14:creationId xmlns:p14="http://schemas.microsoft.com/office/powerpoint/2010/main" val="10985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523"/>
            <a:ext cx="1971675" cy="581144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523"/>
            <a:ext cx="5829300" cy="5811440"/>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p:cNvSpPr>
          <p:nvPr>
            <p:ph type="sldNum" sz="quarter" idx="10"/>
          </p:nvPr>
        </p:nvSpPr>
        <p:spPr>
          <a:ln/>
        </p:spPr>
        <p:txBody>
          <a:bodyPr/>
          <a:lstStyle>
            <a:lvl1pPr>
              <a:defRPr/>
            </a:lvl1pPr>
          </a:lstStyle>
          <a:p>
            <a:pPr>
              <a:defRPr/>
            </a:pPr>
            <a:fld id="{DE9A0061-2AF1-49CA-BA4A-120A571EBA89}" type="slidenum">
              <a:rPr lang="en-US" altLang="en-US"/>
              <a:pPr>
                <a:defRPr/>
              </a:pPr>
              <a:t>‹#›</a:t>
            </a:fld>
            <a:endParaRPr lang="en-US" altLang="en-US"/>
          </a:p>
        </p:txBody>
      </p:sp>
    </p:spTree>
    <p:extLst>
      <p:ext uri="{BB962C8B-B14F-4D97-AF65-F5344CB8AC3E}">
        <p14:creationId xmlns:p14="http://schemas.microsoft.com/office/powerpoint/2010/main" val="229813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2"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6" y="9525"/>
            <a:ext cx="91404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Untitled-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9350" y="6361510"/>
            <a:ext cx="1965425"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544711" y="6356748"/>
            <a:ext cx="494705" cy="364331"/>
          </a:xfrm>
        </p:spPr>
        <p:txBody>
          <a:bodyPr/>
          <a:lstStyle>
            <a:lvl1pPr algn="l">
              <a:defRPr sz="1125" b="1" i="0">
                <a:solidFill>
                  <a:schemeClr val="bg1"/>
                </a:solidFill>
                <a:latin typeface="Arial"/>
                <a:cs typeface="Arial"/>
              </a:defRPr>
            </a:lvl1pPr>
          </a:lstStyle>
          <a:p>
            <a:pPr>
              <a:defRPr/>
            </a:pPr>
            <a:fld id="{1F40D5D9-58CA-49DE-831A-1BB5B6335061}" type="slidenum">
              <a:rPr lang="en-US"/>
              <a:pPr>
                <a:defRPr/>
              </a:pPr>
              <a:t>‹#›</a:t>
            </a:fld>
            <a:endParaRPr lang="en-US" dirty="0"/>
          </a:p>
        </p:txBody>
      </p:sp>
    </p:spTree>
    <p:extLst>
      <p:ext uri="{BB962C8B-B14F-4D97-AF65-F5344CB8AC3E}">
        <p14:creationId xmlns:p14="http://schemas.microsoft.com/office/powerpoint/2010/main" val="125629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760"/>
            <a:ext cx="6858000" cy="2387203"/>
          </a:xfrm>
          <a:prstGeom prst="rect">
            <a:avLst/>
          </a:prstGeo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1641"/>
            <a:ext cx="6858000" cy="1656159"/>
          </a:xfrm>
          <a:prstGeom prst="rect">
            <a:avLst/>
          </a:prstGeo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Rectangle 31"/>
          <p:cNvSpPr>
            <a:spLocks noGrp="1"/>
          </p:cNvSpPr>
          <p:nvPr>
            <p:ph type="sldNum" sz="quarter" idx="10"/>
          </p:nvPr>
        </p:nvSpPr>
        <p:spPr>
          <a:ln/>
        </p:spPr>
        <p:txBody>
          <a:bodyPr/>
          <a:lstStyle>
            <a:lvl1pPr>
              <a:defRPr/>
            </a:lvl1pPr>
          </a:lstStyle>
          <a:p>
            <a:pPr>
              <a:defRPr/>
            </a:pPr>
            <a:fld id="{D1272332-EA21-42C4-8A0E-434A3EF13DB9}" type="slidenum">
              <a:rPr lang="en-US" altLang="en-US"/>
              <a:pPr>
                <a:defRPr/>
              </a:pPr>
              <a:t>‹#›</a:t>
            </a:fld>
            <a:endParaRPr lang="en-US" altLang="en-US"/>
          </a:p>
        </p:txBody>
      </p:sp>
    </p:spTree>
    <p:extLst>
      <p:ext uri="{BB962C8B-B14F-4D97-AF65-F5344CB8AC3E}">
        <p14:creationId xmlns:p14="http://schemas.microsoft.com/office/powerpoint/2010/main" val="20171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523"/>
            <a:ext cx="7886700" cy="132516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229"/>
            <a:ext cx="7886700" cy="435173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p:cNvSpPr>
          <p:nvPr>
            <p:ph type="sldNum" sz="quarter" idx="10"/>
          </p:nvPr>
        </p:nvSpPr>
        <p:spPr>
          <a:ln/>
        </p:spPr>
        <p:txBody>
          <a:bodyPr/>
          <a:lstStyle>
            <a:lvl1pPr>
              <a:defRPr/>
            </a:lvl1pPr>
          </a:lstStyle>
          <a:p>
            <a:pPr>
              <a:defRPr/>
            </a:pPr>
            <a:fld id="{1DE330DF-2667-4047-AE6C-519EE5695EC7}" type="slidenum">
              <a:rPr lang="en-US" altLang="en-US"/>
              <a:pPr>
                <a:defRPr/>
              </a:pPr>
              <a:t>‹#›</a:t>
            </a:fld>
            <a:endParaRPr lang="en-US" altLang="en-US"/>
          </a:p>
        </p:txBody>
      </p:sp>
    </p:spTree>
    <p:extLst>
      <p:ext uri="{BB962C8B-B14F-4D97-AF65-F5344CB8AC3E}">
        <p14:creationId xmlns:p14="http://schemas.microsoft.com/office/powerpoint/2010/main" val="279033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185" y="1709737"/>
            <a:ext cx="7886700" cy="2852738"/>
          </a:xfrm>
          <a:prstGeom prst="rect">
            <a:avLst/>
          </a:prstGeo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4185" y="4589860"/>
            <a:ext cx="7886700" cy="1500188"/>
          </a:xfrm>
          <a:prstGeom prst="rect">
            <a:avLst/>
          </a:prstGeom>
        </p:spPr>
        <p:txBody>
          <a:bodyPr/>
          <a:lstStyle>
            <a:lvl1pPr marL="0" indent="0">
              <a:buNone/>
              <a:defRPr sz="1350"/>
            </a:lvl1pPr>
            <a:lvl2pPr marL="257175" indent="0">
              <a:buNone/>
              <a:defRPr sz="1125"/>
            </a:lvl2pPr>
            <a:lvl3pPr marL="514350" indent="0">
              <a:buNone/>
              <a:defRPr sz="1013"/>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smtClean="0"/>
              <a:t>Edit Master text styles</a:t>
            </a:r>
          </a:p>
        </p:txBody>
      </p:sp>
      <p:sp>
        <p:nvSpPr>
          <p:cNvPr id="4" name="Rectangle 31"/>
          <p:cNvSpPr>
            <a:spLocks noGrp="1"/>
          </p:cNvSpPr>
          <p:nvPr>
            <p:ph type="sldNum" sz="quarter" idx="10"/>
          </p:nvPr>
        </p:nvSpPr>
        <p:spPr>
          <a:ln/>
        </p:spPr>
        <p:txBody>
          <a:bodyPr/>
          <a:lstStyle>
            <a:lvl1pPr>
              <a:defRPr/>
            </a:lvl1pPr>
          </a:lstStyle>
          <a:p>
            <a:pPr>
              <a:defRPr/>
            </a:pPr>
            <a:fld id="{52468790-475D-45D7-B054-93AE43EC583C}" type="slidenum">
              <a:rPr lang="en-US" altLang="en-US"/>
              <a:pPr>
                <a:defRPr/>
              </a:pPr>
              <a:t>‹#›</a:t>
            </a:fld>
            <a:endParaRPr lang="en-US" altLang="en-US"/>
          </a:p>
        </p:txBody>
      </p:sp>
    </p:spTree>
    <p:extLst>
      <p:ext uri="{BB962C8B-B14F-4D97-AF65-F5344CB8AC3E}">
        <p14:creationId xmlns:p14="http://schemas.microsoft.com/office/powerpoint/2010/main" val="25453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523"/>
            <a:ext cx="7886700" cy="132516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229"/>
            <a:ext cx="3900488" cy="435173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2" y="1825229"/>
            <a:ext cx="3900488" cy="435173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p:cNvSpPr>
          <p:nvPr>
            <p:ph type="sldNum" sz="quarter" idx="10"/>
          </p:nvPr>
        </p:nvSpPr>
        <p:spPr>
          <a:ln/>
        </p:spPr>
        <p:txBody>
          <a:bodyPr/>
          <a:lstStyle>
            <a:lvl1pPr>
              <a:defRPr/>
            </a:lvl1pPr>
          </a:lstStyle>
          <a:p>
            <a:pPr>
              <a:defRPr/>
            </a:pPr>
            <a:fld id="{C08746EC-F999-4052-A059-EAA98B7C459F}" type="slidenum">
              <a:rPr lang="en-US" altLang="en-US"/>
              <a:pPr>
                <a:defRPr/>
              </a:pPr>
              <a:t>‹#›</a:t>
            </a:fld>
            <a:endParaRPr lang="en-US" altLang="en-US"/>
          </a:p>
        </p:txBody>
      </p:sp>
    </p:spTree>
    <p:extLst>
      <p:ext uri="{BB962C8B-B14F-4D97-AF65-F5344CB8AC3E}">
        <p14:creationId xmlns:p14="http://schemas.microsoft.com/office/powerpoint/2010/main" val="11709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543" y="365523"/>
            <a:ext cx="7886700" cy="132516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543" y="1681162"/>
            <a:ext cx="3868341" cy="823913"/>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629543" y="2505075"/>
            <a:ext cx="3868341" cy="368498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2"/>
            <a:ext cx="3887093" cy="823913"/>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4629150" y="2505075"/>
            <a:ext cx="3887093" cy="368498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p:cNvSpPr>
          <p:nvPr>
            <p:ph type="sldNum" sz="quarter" idx="10"/>
          </p:nvPr>
        </p:nvSpPr>
        <p:spPr>
          <a:ln/>
        </p:spPr>
        <p:txBody>
          <a:bodyPr/>
          <a:lstStyle>
            <a:lvl1pPr>
              <a:defRPr/>
            </a:lvl1pPr>
          </a:lstStyle>
          <a:p>
            <a:pPr>
              <a:defRPr/>
            </a:pPr>
            <a:fld id="{DBD4A970-65CE-4C9A-BC1A-6C7300A34A11}" type="slidenum">
              <a:rPr lang="en-US" altLang="en-US"/>
              <a:pPr>
                <a:defRPr/>
              </a:pPr>
              <a:t>‹#›</a:t>
            </a:fld>
            <a:endParaRPr lang="en-US" altLang="en-US"/>
          </a:p>
        </p:txBody>
      </p:sp>
    </p:spTree>
    <p:extLst>
      <p:ext uri="{BB962C8B-B14F-4D97-AF65-F5344CB8AC3E}">
        <p14:creationId xmlns:p14="http://schemas.microsoft.com/office/powerpoint/2010/main" val="300394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523"/>
            <a:ext cx="7886700" cy="1325165"/>
          </a:xfrm>
          <a:prstGeom prst="rect">
            <a:avLst/>
          </a:prstGeom>
        </p:spPr>
        <p:txBody>
          <a:bodyPr/>
          <a:lstStyle/>
          <a:p>
            <a:r>
              <a:rPr lang="en-US" smtClean="0"/>
              <a:t>Click to edit Master title style</a:t>
            </a:r>
            <a:endParaRPr lang="en-US"/>
          </a:p>
        </p:txBody>
      </p:sp>
      <p:sp>
        <p:nvSpPr>
          <p:cNvPr id="3" name="Rectangle 31"/>
          <p:cNvSpPr>
            <a:spLocks noGrp="1"/>
          </p:cNvSpPr>
          <p:nvPr>
            <p:ph type="sldNum" sz="quarter" idx="10"/>
          </p:nvPr>
        </p:nvSpPr>
        <p:spPr>
          <a:ln/>
        </p:spPr>
        <p:txBody>
          <a:bodyPr/>
          <a:lstStyle>
            <a:lvl1pPr>
              <a:defRPr/>
            </a:lvl1pPr>
          </a:lstStyle>
          <a:p>
            <a:pPr>
              <a:defRPr/>
            </a:pPr>
            <a:fld id="{19AD95CB-8F07-4D5A-BC9E-D816DB4A20EA}" type="slidenum">
              <a:rPr lang="en-US" altLang="en-US"/>
              <a:pPr>
                <a:defRPr/>
              </a:pPr>
              <a:t>‹#›</a:t>
            </a:fld>
            <a:endParaRPr lang="en-US" altLang="en-US"/>
          </a:p>
        </p:txBody>
      </p:sp>
    </p:spTree>
    <p:extLst>
      <p:ext uri="{BB962C8B-B14F-4D97-AF65-F5344CB8AC3E}">
        <p14:creationId xmlns:p14="http://schemas.microsoft.com/office/powerpoint/2010/main" val="358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1"/>
          <p:cNvSpPr>
            <a:spLocks noGrp="1"/>
          </p:cNvSpPr>
          <p:nvPr>
            <p:ph type="sldNum" sz="quarter" idx="10"/>
          </p:nvPr>
        </p:nvSpPr>
        <p:spPr>
          <a:ln/>
        </p:spPr>
        <p:txBody>
          <a:bodyPr/>
          <a:lstStyle>
            <a:lvl1pPr>
              <a:defRPr/>
            </a:lvl1pPr>
          </a:lstStyle>
          <a:p>
            <a:pPr>
              <a:defRPr/>
            </a:pPr>
            <a:fld id="{95529D8B-FFE0-477A-A584-3BFAF5D7A555}" type="slidenum">
              <a:rPr lang="en-US" altLang="en-US"/>
              <a:pPr>
                <a:defRPr/>
              </a:pPr>
              <a:t>‹#›</a:t>
            </a:fld>
            <a:endParaRPr lang="en-US" altLang="en-US"/>
          </a:p>
        </p:txBody>
      </p:sp>
    </p:spTree>
    <p:extLst>
      <p:ext uri="{BB962C8B-B14F-4D97-AF65-F5344CB8AC3E}">
        <p14:creationId xmlns:p14="http://schemas.microsoft.com/office/powerpoint/2010/main" val="236919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3" y="457200"/>
            <a:ext cx="2949476" cy="1600200"/>
          </a:xfrm>
          <a:prstGeom prst="rect">
            <a:avLst/>
          </a:prstGeo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093" y="987029"/>
            <a:ext cx="4629150" cy="4874419"/>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543" y="2057400"/>
            <a:ext cx="2949476" cy="3811191"/>
          </a:xfrm>
          <a:prstGeom prst="rect">
            <a:avLst/>
          </a:prstGeo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Rectangle 31"/>
          <p:cNvSpPr>
            <a:spLocks noGrp="1"/>
          </p:cNvSpPr>
          <p:nvPr>
            <p:ph type="sldNum" sz="quarter" idx="10"/>
          </p:nvPr>
        </p:nvSpPr>
        <p:spPr>
          <a:ln/>
        </p:spPr>
        <p:txBody>
          <a:bodyPr/>
          <a:lstStyle>
            <a:lvl1pPr>
              <a:defRPr/>
            </a:lvl1pPr>
          </a:lstStyle>
          <a:p>
            <a:pPr>
              <a:defRPr/>
            </a:pPr>
            <a:fld id="{666A79B5-3FEE-44CE-93BB-566A7360C85D}" type="slidenum">
              <a:rPr lang="en-US" altLang="en-US"/>
              <a:pPr>
                <a:defRPr/>
              </a:pPr>
              <a:t>‹#›</a:t>
            </a:fld>
            <a:endParaRPr lang="en-US" altLang="en-US"/>
          </a:p>
        </p:txBody>
      </p:sp>
    </p:spTree>
    <p:extLst>
      <p:ext uri="{BB962C8B-B14F-4D97-AF65-F5344CB8AC3E}">
        <p14:creationId xmlns:p14="http://schemas.microsoft.com/office/powerpoint/2010/main" val="12125845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11356B-ADA3-4AD1-B65A-D07DADAAF54F}" type="datetimeFigureOut">
              <a:rPr lang="en-US" smtClean="0"/>
              <a:t>10/24/2017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5B021D-664F-4668-A3C7-FCC814E3837E}" type="slidenum">
              <a:rPr lang="en-US" smtClean="0"/>
              <a:t>‹#›</a:t>
            </a:fld>
            <a:endParaRPr lang="en-US"/>
          </a:p>
        </p:txBody>
      </p:sp>
    </p:spTree>
    <p:extLst>
      <p:ext uri="{BB962C8B-B14F-4D97-AF65-F5344CB8AC3E}">
        <p14:creationId xmlns:p14="http://schemas.microsoft.com/office/powerpoint/2010/main" val="219440553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285750" y="2826544"/>
            <a:ext cx="8572500" cy="53579"/>
            <a:chOff x="0" y="0"/>
            <a:chExt cx="15240000" cy="71439"/>
          </a:xfrm>
        </p:grpSpPr>
        <p:sp>
          <p:nvSpPr>
            <p:cNvPr id="2" name="Line 2"/>
            <p:cNvSpPr>
              <a:spLocks noChangeShapeType="1"/>
            </p:cNvSpPr>
            <p:nvPr/>
          </p:nvSpPr>
          <p:spPr bwMode="auto">
            <a:xfrm flipH="1" flipV="1">
              <a:off x="0" y="0"/>
              <a:ext cx="152400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 name="Line 3"/>
            <p:cNvSpPr>
              <a:spLocks noChangeShapeType="1"/>
            </p:cNvSpPr>
            <p:nvPr/>
          </p:nvSpPr>
          <p:spPr bwMode="auto">
            <a:xfrm flipH="1" flipV="1">
              <a:off x="0" y="71439"/>
              <a:ext cx="152400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7171" name="Group 4"/>
          <p:cNvGrpSpPr>
            <a:grpSpLocks/>
          </p:cNvGrpSpPr>
          <p:nvPr/>
        </p:nvGrpSpPr>
        <p:grpSpPr bwMode="auto">
          <a:xfrm>
            <a:off x="292894" y="3905251"/>
            <a:ext cx="585788" cy="126206"/>
            <a:chOff x="0" y="0"/>
            <a:chExt cx="1042194" cy="169195"/>
          </a:xfrm>
        </p:grpSpPr>
        <p:pic>
          <p:nvPicPr>
            <p:cNvPr id="7195" name="Picture 5" descr="headlines_star.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63600" y="0"/>
              <a:ext cx="178594" cy="169195"/>
            </a:xfrm>
            <a:prstGeom prst="rect">
              <a:avLst/>
            </a:prstGeom>
            <a:noFill/>
            <a:ln>
              <a:noFill/>
            </a:ln>
            <a:effectLst/>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96" name="Picture 6" descr="headlines_star.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1500" y="0"/>
              <a:ext cx="178594" cy="169195"/>
            </a:xfrm>
            <a:prstGeom prst="rect">
              <a:avLst/>
            </a:prstGeom>
            <a:noFill/>
            <a:ln>
              <a:noFill/>
            </a:ln>
            <a:effectLst/>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97" name="Picture 7" descr="headlines_star.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9400" y="0"/>
              <a:ext cx="178594" cy="169195"/>
            </a:xfrm>
            <a:prstGeom prst="rect">
              <a:avLst/>
            </a:prstGeom>
            <a:noFill/>
            <a:ln>
              <a:noFill/>
            </a:ln>
            <a:effectLst/>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98" name="Picture 8" descr="headlines_star.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78594" cy="169195"/>
            </a:xfrm>
            <a:prstGeom prst="rect">
              <a:avLst/>
            </a:prstGeom>
            <a:noFill/>
            <a:ln>
              <a:noFill/>
            </a:ln>
            <a:effectLst/>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172" name="Group 9"/>
          <p:cNvGrpSpPr>
            <a:grpSpLocks/>
          </p:cNvGrpSpPr>
          <p:nvPr/>
        </p:nvGrpSpPr>
        <p:grpSpPr bwMode="auto">
          <a:xfrm>
            <a:off x="7415212" y="3609975"/>
            <a:ext cx="1443038" cy="390525"/>
            <a:chOff x="0" y="0"/>
            <a:chExt cx="2565400" cy="520700"/>
          </a:xfrm>
        </p:grpSpPr>
        <p:sp>
          <p:nvSpPr>
            <p:cNvPr id="4" name="Line 10"/>
            <p:cNvSpPr>
              <a:spLocks noChangeShapeType="1"/>
            </p:cNvSpPr>
            <p:nvPr/>
          </p:nvSpPr>
          <p:spPr bwMode="auto">
            <a:xfrm flipV="1">
              <a:off x="139700" y="0"/>
              <a:ext cx="0" cy="21590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 name="Line 11"/>
            <p:cNvSpPr>
              <a:spLocks noChangeShapeType="1"/>
            </p:cNvSpPr>
            <p:nvPr/>
          </p:nvSpPr>
          <p:spPr bwMode="auto">
            <a:xfrm flipH="1" flipV="1">
              <a:off x="139700" y="217488"/>
              <a:ext cx="24257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6" name="Line 12"/>
            <p:cNvSpPr>
              <a:spLocks noChangeShapeType="1"/>
            </p:cNvSpPr>
            <p:nvPr/>
          </p:nvSpPr>
          <p:spPr bwMode="auto">
            <a:xfrm flipH="1" flipV="1">
              <a:off x="139700" y="276225"/>
              <a:ext cx="24257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81" name="Line 13"/>
            <p:cNvSpPr>
              <a:spLocks noChangeShapeType="1"/>
            </p:cNvSpPr>
            <p:nvPr/>
          </p:nvSpPr>
          <p:spPr bwMode="auto">
            <a:xfrm flipV="1">
              <a:off x="139700" y="266700"/>
              <a:ext cx="0" cy="25400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82" name="Line 14"/>
            <p:cNvSpPr>
              <a:spLocks noChangeShapeType="1"/>
            </p:cNvSpPr>
            <p:nvPr/>
          </p:nvSpPr>
          <p:spPr bwMode="auto">
            <a:xfrm flipV="1">
              <a:off x="63500" y="7938"/>
              <a:ext cx="0" cy="49530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83" name="Line 15"/>
            <p:cNvSpPr>
              <a:spLocks noChangeShapeType="1"/>
            </p:cNvSpPr>
            <p:nvPr/>
          </p:nvSpPr>
          <p:spPr bwMode="auto">
            <a:xfrm flipH="1" flipV="1">
              <a:off x="0" y="3175"/>
              <a:ext cx="1397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84" name="Line 16"/>
            <p:cNvSpPr>
              <a:spLocks noChangeShapeType="1"/>
            </p:cNvSpPr>
            <p:nvPr/>
          </p:nvSpPr>
          <p:spPr bwMode="auto">
            <a:xfrm flipH="1" flipV="1">
              <a:off x="0" y="508000"/>
              <a:ext cx="1397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7173" name="Group 17"/>
          <p:cNvGrpSpPr>
            <a:grpSpLocks/>
          </p:cNvGrpSpPr>
          <p:nvPr/>
        </p:nvGrpSpPr>
        <p:grpSpPr bwMode="auto">
          <a:xfrm>
            <a:off x="285750" y="3609976"/>
            <a:ext cx="1443038" cy="383381"/>
            <a:chOff x="0" y="0"/>
            <a:chExt cx="2565400" cy="512234"/>
          </a:xfrm>
        </p:grpSpPr>
        <p:sp>
          <p:nvSpPr>
            <p:cNvPr id="7186" name="Line 18"/>
            <p:cNvSpPr>
              <a:spLocks noChangeShapeType="1"/>
            </p:cNvSpPr>
            <p:nvPr/>
          </p:nvSpPr>
          <p:spPr bwMode="auto">
            <a:xfrm flipH="1" flipV="1">
              <a:off x="0" y="206803"/>
              <a:ext cx="24130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87" name="Line 19"/>
            <p:cNvSpPr>
              <a:spLocks noChangeShapeType="1"/>
            </p:cNvSpPr>
            <p:nvPr/>
          </p:nvSpPr>
          <p:spPr bwMode="auto">
            <a:xfrm flipH="1" flipV="1">
              <a:off x="0" y="276797"/>
              <a:ext cx="24130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88" name="Line 20"/>
            <p:cNvSpPr>
              <a:spLocks noChangeShapeType="1"/>
            </p:cNvSpPr>
            <p:nvPr/>
          </p:nvSpPr>
          <p:spPr bwMode="auto">
            <a:xfrm flipV="1">
              <a:off x="2413000" y="0"/>
              <a:ext cx="0" cy="216347"/>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89" name="Line 21"/>
            <p:cNvSpPr>
              <a:spLocks noChangeShapeType="1"/>
            </p:cNvSpPr>
            <p:nvPr/>
          </p:nvSpPr>
          <p:spPr bwMode="auto">
            <a:xfrm flipV="1">
              <a:off x="2413000" y="267253"/>
              <a:ext cx="0" cy="244981"/>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90" name="Line 22"/>
            <p:cNvSpPr>
              <a:spLocks noChangeShapeType="1"/>
            </p:cNvSpPr>
            <p:nvPr/>
          </p:nvSpPr>
          <p:spPr bwMode="auto">
            <a:xfrm flipV="1">
              <a:off x="2489200" y="7954"/>
              <a:ext cx="0" cy="496326"/>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91" name="Line 23"/>
            <p:cNvSpPr>
              <a:spLocks noChangeShapeType="1"/>
            </p:cNvSpPr>
            <p:nvPr/>
          </p:nvSpPr>
          <p:spPr bwMode="auto">
            <a:xfrm flipH="1" flipV="1">
              <a:off x="2425700" y="3182"/>
              <a:ext cx="1397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92" name="Line 24"/>
            <p:cNvSpPr>
              <a:spLocks noChangeShapeType="1"/>
            </p:cNvSpPr>
            <p:nvPr/>
          </p:nvSpPr>
          <p:spPr bwMode="auto">
            <a:xfrm flipH="1" flipV="1">
              <a:off x="2413000" y="507462"/>
              <a:ext cx="152400" cy="0"/>
            </a:xfrm>
            <a:prstGeom prst="line">
              <a:avLst/>
            </a:prstGeom>
            <a:noFill/>
            <a:ln w="12700" cap="flat" cmpd="sng">
              <a:solidFill>
                <a:srgbClr val="818181"/>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sz="3600">
                  <a:solidFill>
                    <a:srgbClr val="000000"/>
                  </a:solidFill>
                  <a:latin typeface="Gill Sans" charset="0"/>
                  <a:ea typeface="Gill Sans" charset="0"/>
                  <a:cs typeface="Gill Sans" charset="0"/>
                  <a:sym typeface="Gill Sans" charset="0"/>
                </a:defRPr>
              </a:lvl1pPr>
              <a:lvl2pPr defTabSz="457200">
                <a:defRPr sz="3600">
                  <a:solidFill>
                    <a:srgbClr val="000000"/>
                  </a:solidFill>
                  <a:latin typeface="Gill Sans" charset="0"/>
                  <a:ea typeface="Gill Sans" charset="0"/>
                  <a:cs typeface="Gill Sans" charset="0"/>
                  <a:sym typeface="Gill Sans" charset="0"/>
                </a:defRPr>
              </a:lvl2pPr>
              <a:lvl3pPr defTabSz="457200">
                <a:defRPr sz="3600">
                  <a:solidFill>
                    <a:srgbClr val="000000"/>
                  </a:solidFill>
                  <a:latin typeface="Gill Sans" charset="0"/>
                  <a:ea typeface="Gill Sans" charset="0"/>
                  <a:cs typeface="Gill Sans" charset="0"/>
                  <a:sym typeface="Gill Sans" charset="0"/>
                </a:defRPr>
              </a:lvl3pPr>
              <a:lvl4pPr defTabSz="457200">
                <a:defRPr sz="3600">
                  <a:solidFill>
                    <a:srgbClr val="000000"/>
                  </a:solidFill>
                  <a:latin typeface="Gill Sans" charset="0"/>
                  <a:ea typeface="Gill Sans" charset="0"/>
                  <a:cs typeface="Gill Sans" charset="0"/>
                  <a:sym typeface="Gill Sans" charset="0"/>
                </a:defRPr>
              </a:lvl4pPr>
              <a:lvl5pPr defTabSz="457200">
                <a:defRPr sz="3600">
                  <a:solidFill>
                    <a:srgbClr val="000000"/>
                  </a:solidFill>
                  <a:latin typeface="Gill Sans" charset="0"/>
                  <a:ea typeface="Gill Sans" charset="0"/>
                  <a:cs typeface="Gill Sans" charset="0"/>
                  <a:sym typeface="Gill Sans" charset="0"/>
                </a:defRPr>
              </a:lvl5pPr>
              <a:lvl6pPr marL="4572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6pPr>
              <a:lvl7pPr marL="9144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7pPr>
              <a:lvl8pPr marL="13716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8pPr>
              <a:lvl9pPr marL="1828800" indent="1371600" algn="ctr" defTabSz="457200" fontAlgn="base" hangingPunct="0">
                <a:spcBef>
                  <a:spcPct val="0"/>
                </a:spcBef>
                <a:spcAft>
                  <a:spcPct val="0"/>
                </a:spcAft>
                <a:defRPr sz="3600">
                  <a:solidFill>
                    <a:srgbClr val="000000"/>
                  </a:solidFill>
                  <a:latin typeface="Gill Sans" charset="0"/>
                  <a:ea typeface="Gill Sans" charset="0"/>
                  <a:cs typeface="Gill Sans" charset="0"/>
                  <a:sym typeface="Gill Sans" charset="0"/>
                </a:defRPr>
              </a:lvl9pPr>
            </a:lstStyle>
            <a:p>
              <a:pPr eaLnBrk="1">
                <a:defRPr/>
              </a:pPr>
              <a:endParaRPr lang="en-US" altLang="en-US" sz="675"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grpSp>
      <p:grpSp>
        <p:nvGrpSpPr>
          <p:cNvPr id="7174" name="Group 25"/>
          <p:cNvGrpSpPr>
            <a:grpSpLocks/>
          </p:cNvGrpSpPr>
          <p:nvPr/>
        </p:nvGrpSpPr>
        <p:grpSpPr bwMode="auto">
          <a:xfrm>
            <a:off x="8265319" y="3905251"/>
            <a:ext cx="585788" cy="126206"/>
            <a:chOff x="0" y="0"/>
            <a:chExt cx="1042194" cy="169195"/>
          </a:xfrm>
        </p:grpSpPr>
        <p:pic>
          <p:nvPicPr>
            <p:cNvPr id="7177" name="Picture 26" descr="headlines_star.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63600" y="0"/>
              <a:ext cx="178594" cy="169195"/>
            </a:xfrm>
            <a:prstGeom prst="rect">
              <a:avLst/>
            </a:prstGeom>
            <a:noFill/>
            <a:ln>
              <a:noFill/>
            </a:ln>
            <a:effectLst/>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8" name="Picture 27" descr="headlines_star.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1500" y="0"/>
              <a:ext cx="178594" cy="169195"/>
            </a:xfrm>
            <a:prstGeom prst="rect">
              <a:avLst/>
            </a:prstGeom>
            <a:noFill/>
            <a:ln>
              <a:noFill/>
            </a:ln>
            <a:effectLst/>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9" name="Picture 28" descr="headlines_star.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9400" y="0"/>
              <a:ext cx="178594" cy="169195"/>
            </a:xfrm>
            <a:prstGeom prst="rect">
              <a:avLst/>
            </a:prstGeom>
            <a:noFill/>
            <a:ln>
              <a:noFill/>
            </a:ln>
            <a:effectLst/>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0" name="Picture 29" descr="headlines_star.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78594" cy="169195"/>
            </a:xfrm>
            <a:prstGeom prst="rect">
              <a:avLst/>
            </a:prstGeom>
            <a:noFill/>
            <a:ln>
              <a:noFill/>
            </a:ln>
            <a:effectLst/>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7175" name="Picture 30" descr="Fotolia_83774832_M.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34033" y="-2684860"/>
            <a:ext cx="10812959" cy="9554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99" name="Rectangle 31"/>
          <p:cNvSpPr>
            <a:spLocks noGrp="1"/>
          </p:cNvSpPr>
          <p:nvPr>
            <p:ph type="sldNum" sz="quarter" idx="2"/>
          </p:nvPr>
        </p:nvSpPr>
        <p:spPr bwMode="auto">
          <a:xfrm>
            <a:off x="4479131" y="6600825"/>
            <a:ext cx="176808"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0800" tIns="50800" rIns="50800" bIns="50800" numCol="1" anchor="t" anchorCtr="0" compatLnSpc="1">
            <a:prstTxWarp prst="textNoShape">
              <a:avLst/>
            </a:prstTxWarp>
          </a:bodyPr>
          <a:lstStyle>
            <a:lvl1pPr algn="ctr" eaLnBrk="1">
              <a:defRPr sz="788">
                <a:solidFill>
                  <a:srgbClr val="919191"/>
                </a:solidFill>
                <a:latin typeface="Bodoni SvtyTwo ITC TT-Bold" charset="0"/>
                <a:ea typeface="Bodoni SvtyTwo ITC TT-Bold" charset="0"/>
                <a:cs typeface="Bodoni SvtyTwo ITC TT-Bold" charset="0"/>
                <a:sym typeface="Bodoni SvtyTwo ITC TT-Bold" charset="0"/>
              </a:defRPr>
            </a:lvl1pPr>
          </a:lstStyle>
          <a:p>
            <a:pPr>
              <a:defRPr/>
            </a:pPr>
            <a:fld id="{588C092D-9C8C-4271-9292-A9F7948A71BA}" type="slidenum">
              <a:rPr lang="en-US" altLang="en-US"/>
              <a:pPr>
                <a:defRPr/>
              </a:pPr>
              <a:t>‹#›</a:t>
            </a:fld>
            <a:endParaRPr lang="en-US" altLang="en-US"/>
          </a:p>
        </p:txBody>
      </p:sp>
    </p:spTree>
    <p:extLst>
      <p:ext uri="{BB962C8B-B14F-4D97-AF65-F5344CB8AC3E}">
        <p14:creationId xmlns:p14="http://schemas.microsoft.com/office/powerpoint/2010/main" val="111938733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defTabSz="307181" rtl="0" eaLnBrk="0" fontAlgn="base" hangingPunct="0">
        <a:spcBef>
          <a:spcPct val="0"/>
        </a:spcBef>
        <a:spcAft>
          <a:spcPct val="0"/>
        </a:spcAft>
        <a:defRPr sz="4275" kern="1200">
          <a:solidFill>
            <a:srgbClr val="000000"/>
          </a:solidFill>
          <a:latin typeface="+mj-lt"/>
          <a:ea typeface="+mj-ea"/>
          <a:cs typeface="+mj-cs"/>
          <a:sym typeface="Gill Sans" charset="0"/>
        </a:defRPr>
      </a:lvl1pPr>
      <a:lvl2pPr algn="ctr" defTabSz="307181" rtl="0" eaLnBrk="0" fontAlgn="base" hangingPunct="0">
        <a:spcBef>
          <a:spcPct val="0"/>
        </a:spcBef>
        <a:spcAft>
          <a:spcPct val="0"/>
        </a:spcAft>
        <a:defRPr sz="4275">
          <a:solidFill>
            <a:srgbClr val="000000"/>
          </a:solidFill>
          <a:latin typeface="Gill Sans" charset="0"/>
          <a:ea typeface="Gill Sans" charset="0"/>
          <a:cs typeface="Gill Sans" charset="0"/>
          <a:sym typeface="Gill Sans" charset="0"/>
        </a:defRPr>
      </a:lvl2pPr>
      <a:lvl3pPr algn="ctr" defTabSz="307181" rtl="0" eaLnBrk="0" fontAlgn="base" hangingPunct="0">
        <a:spcBef>
          <a:spcPct val="0"/>
        </a:spcBef>
        <a:spcAft>
          <a:spcPct val="0"/>
        </a:spcAft>
        <a:defRPr sz="4275">
          <a:solidFill>
            <a:srgbClr val="000000"/>
          </a:solidFill>
          <a:latin typeface="Gill Sans" charset="0"/>
          <a:ea typeface="Gill Sans" charset="0"/>
          <a:cs typeface="Gill Sans" charset="0"/>
          <a:sym typeface="Gill Sans" charset="0"/>
        </a:defRPr>
      </a:lvl3pPr>
      <a:lvl4pPr algn="ctr" defTabSz="307181" rtl="0" eaLnBrk="0" fontAlgn="base" hangingPunct="0">
        <a:spcBef>
          <a:spcPct val="0"/>
        </a:spcBef>
        <a:spcAft>
          <a:spcPct val="0"/>
        </a:spcAft>
        <a:defRPr sz="4275">
          <a:solidFill>
            <a:srgbClr val="000000"/>
          </a:solidFill>
          <a:latin typeface="Gill Sans" charset="0"/>
          <a:ea typeface="Gill Sans" charset="0"/>
          <a:cs typeface="Gill Sans" charset="0"/>
          <a:sym typeface="Gill Sans" charset="0"/>
        </a:defRPr>
      </a:lvl4pPr>
      <a:lvl5pPr algn="ctr" defTabSz="307181" rtl="0" eaLnBrk="0" fontAlgn="base" hangingPunct="0">
        <a:spcBef>
          <a:spcPct val="0"/>
        </a:spcBef>
        <a:spcAft>
          <a:spcPct val="0"/>
        </a:spcAft>
        <a:defRPr sz="4275">
          <a:solidFill>
            <a:srgbClr val="000000"/>
          </a:solidFill>
          <a:latin typeface="Gill Sans" charset="0"/>
          <a:ea typeface="Gill Sans" charset="0"/>
          <a:cs typeface="Gill Sans" charset="0"/>
          <a:sym typeface="Gill Sans" charset="0"/>
        </a:defRPr>
      </a:lvl5pPr>
      <a:lvl6pPr marL="257175" algn="ctr" defTabSz="307181" rtl="0" fontAlgn="base" hangingPunct="0">
        <a:spcBef>
          <a:spcPct val="0"/>
        </a:spcBef>
        <a:spcAft>
          <a:spcPct val="0"/>
        </a:spcAft>
        <a:defRPr sz="4275">
          <a:solidFill>
            <a:srgbClr val="000000"/>
          </a:solidFill>
          <a:latin typeface="Gill Sans" charset="0"/>
          <a:ea typeface="Gill Sans" charset="0"/>
          <a:cs typeface="Gill Sans" charset="0"/>
          <a:sym typeface="Gill Sans" charset="0"/>
        </a:defRPr>
      </a:lvl6pPr>
      <a:lvl7pPr marL="514350" algn="ctr" defTabSz="307181" rtl="0" fontAlgn="base" hangingPunct="0">
        <a:spcBef>
          <a:spcPct val="0"/>
        </a:spcBef>
        <a:spcAft>
          <a:spcPct val="0"/>
        </a:spcAft>
        <a:defRPr sz="4275">
          <a:solidFill>
            <a:srgbClr val="000000"/>
          </a:solidFill>
          <a:latin typeface="Gill Sans" charset="0"/>
          <a:ea typeface="Gill Sans" charset="0"/>
          <a:cs typeface="Gill Sans" charset="0"/>
          <a:sym typeface="Gill Sans" charset="0"/>
        </a:defRPr>
      </a:lvl7pPr>
      <a:lvl8pPr marL="771525" algn="ctr" defTabSz="307181" rtl="0" fontAlgn="base" hangingPunct="0">
        <a:spcBef>
          <a:spcPct val="0"/>
        </a:spcBef>
        <a:spcAft>
          <a:spcPct val="0"/>
        </a:spcAft>
        <a:defRPr sz="4275">
          <a:solidFill>
            <a:srgbClr val="000000"/>
          </a:solidFill>
          <a:latin typeface="Gill Sans" charset="0"/>
          <a:ea typeface="Gill Sans" charset="0"/>
          <a:cs typeface="Gill Sans" charset="0"/>
          <a:sym typeface="Gill Sans" charset="0"/>
        </a:defRPr>
      </a:lvl8pPr>
      <a:lvl9pPr marL="1028700" algn="ctr" defTabSz="307181" rtl="0" fontAlgn="base" hangingPunct="0">
        <a:spcBef>
          <a:spcPct val="0"/>
        </a:spcBef>
        <a:spcAft>
          <a:spcPct val="0"/>
        </a:spcAft>
        <a:defRPr sz="4275">
          <a:solidFill>
            <a:srgbClr val="000000"/>
          </a:solidFill>
          <a:latin typeface="Gill Sans" charset="0"/>
          <a:ea typeface="Gill Sans" charset="0"/>
          <a:cs typeface="Gill Sans" charset="0"/>
          <a:sym typeface="Gill Sans" charset="0"/>
        </a:defRPr>
      </a:lvl9pPr>
    </p:titleStyle>
    <p:bodyStyle>
      <a:lvl1pPr marL="421481" indent="-300038" algn="l" defTabSz="307181" rtl="0" eaLnBrk="0" fontAlgn="base" hangingPunct="0">
        <a:spcBef>
          <a:spcPts val="1969"/>
        </a:spcBef>
        <a:spcAft>
          <a:spcPct val="0"/>
        </a:spcAft>
        <a:buSzPct val="171000"/>
        <a:buChar char="•"/>
        <a:defRPr sz="2025" kern="1200">
          <a:solidFill>
            <a:srgbClr val="000000"/>
          </a:solidFill>
          <a:latin typeface="+mn-lt"/>
          <a:ea typeface="+mn-ea"/>
          <a:cs typeface="+mn-cs"/>
          <a:sym typeface="Gill Sans" charset="0"/>
        </a:defRPr>
      </a:lvl1pPr>
      <a:lvl2pPr marL="585788" indent="-300038" algn="l" defTabSz="307181" rtl="0" eaLnBrk="0" fontAlgn="base" hangingPunct="0">
        <a:spcBef>
          <a:spcPts val="1969"/>
        </a:spcBef>
        <a:spcAft>
          <a:spcPct val="0"/>
        </a:spcAft>
        <a:buSzPct val="171000"/>
        <a:buChar char="•"/>
        <a:defRPr sz="2025" kern="1200">
          <a:solidFill>
            <a:srgbClr val="000000"/>
          </a:solidFill>
          <a:latin typeface="+mn-lt"/>
          <a:ea typeface="+mn-ea"/>
          <a:cs typeface="+mn-cs"/>
          <a:sym typeface="Gill Sans" charset="0"/>
        </a:defRPr>
      </a:lvl2pPr>
      <a:lvl3pPr marL="750094" indent="-300038" algn="l" defTabSz="307181" rtl="0" eaLnBrk="0" fontAlgn="base" hangingPunct="0">
        <a:spcBef>
          <a:spcPts val="1969"/>
        </a:spcBef>
        <a:spcAft>
          <a:spcPct val="0"/>
        </a:spcAft>
        <a:buSzPct val="171000"/>
        <a:buChar char="•"/>
        <a:defRPr sz="2025" kern="1200">
          <a:solidFill>
            <a:srgbClr val="000000"/>
          </a:solidFill>
          <a:latin typeface="+mn-lt"/>
          <a:ea typeface="+mn-ea"/>
          <a:cs typeface="+mn-cs"/>
          <a:sym typeface="Gill Sans" charset="0"/>
        </a:defRPr>
      </a:lvl3pPr>
      <a:lvl4pPr marL="921544" indent="-300038" algn="l" defTabSz="307181" rtl="0" eaLnBrk="0" fontAlgn="base" hangingPunct="0">
        <a:spcBef>
          <a:spcPts val="1969"/>
        </a:spcBef>
        <a:spcAft>
          <a:spcPct val="0"/>
        </a:spcAft>
        <a:buSzPct val="171000"/>
        <a:buChar char="•"/>
        <a:defRPr sz="2025" kern="1200">
          <a:solidFill>
            <a:srgbClr val="000000"/>
          </a:solidFill>
          <a:latin typeface="+mn-lt"/>
          <a:ea typeface="+mn-ea"/>
          <a:cs typeface="+mn-cs"/>
          <a:sym typeface="Gill Sans" charset="0"/>
        </a:defRPr>
      </a:lvl4pPr>
      <a:lvl5pPr marL="1085850" indent="-300038" algn="l" defTabSz="307181" rtl="0" eaLnBrk="0" fontAlgn="base" hangingPunct="0">
        <a:spcBef>
          <a:spcPts val="1969"/>
        </a:spcBef>
        <a:spcAft>
          <a:spcPct val="0"/>
        </a:spcAft>
        <a:buSzPct val="171000"/>
        <a:buChar char="•"/>
        <a:defRPr sz="2025" kern="1200">
          <a:solidFill>
            <a:srgbClr val="000000"/>
          </a:solidFill>
          <a:latin typeface="+mn-lt"/>
          <a:ea typeface="+mn-ea"/>
          <a:cs typeface="+mn-cs"/>
          <a:sym typeface="Gill Sans"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05710" y="2177374"/>
            <a:ext cx="685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b="1" i="0" u="none">
                <a:solidFill>
                  <a:srgbClr val="3A8E74"/>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rgbClr val="005B3F"/>
                </a:solidFill>
                <a:latin typeface="Times New Roman" pitchFamily="18" charset="0"/>
                <a:ea typeface="ヒラギノ角ゴ Pro W3" pitchFamily="1" charset="-128"/>
              </a:defRPr>
            </a:lvl2pPr>
            <a:lvl3pPr algn="ctr" rtl="0" eaLnBrk="0" fontAlgn="base" hangingPunct="0">
              <a:spcBef>
                <a:spcPct val="0"/>
              </a:spcBef>
              <a:spcAft>
                <a:spcPct val="0"/>
              </a:spcAft>
              <a:defRPr sz="4400">
                <a:solidFill>
                  <a:srgbClr val="005B3F"/>
                </a:solidFill>
                <a:latin typeface="Times New Roman" pitchFamily="18" charset="0"/>
                <a:ea typeface="ヒラギノ角ゴ Pro W3" pitchFamily="1" charset="-128"/>
              </a:defRPr>
            </a:lvl3pPr>
            <a:lvl4pPr algn="ctr" rtl="0" eaLnBrk="0" fontAlgn="base" hangingPunct="0">
              <a:spcBef>
                <a:spcPct val="0"/>
              </a:spcBef>
              <a:spcAft>
                <a:spcPct val="0"/>
              </a:spcAft>
              <a:defRPr sz="4400">
                <a:solidFill>
                  <a:srgbClr val="005B3F"/>
                </a:solidFill>
                <a:latin typeface="Times New Roman" pitchFamily="18" charset="0"/>
                <a:ea typeface="ヒラギノ角ゴ Pro W3" pitchFamily="1" charset="-128"/>
              </a:defRPr>
            </a:lvl4pPr>
            <a:lvl5pPr algn="ctr" rtl="0" eaLnBrk="0" fontAlgn="base" hangingPunct="0">
              <a:spcBef>
                <a:spcPct val="0"/>
              </a:spcBef>
              <a:spcAft>
                <a:spcPct val="0"/>
              </a:spcAft>
              <a:defRPr sz="4400">
                <a:solidFill>
                  <a:srgbClr val="005B3F"/>
                </a:solidFill>
                <a:latin typeface="Times New Roman" pitchFamily="18" charset="0"/>
                <a:ea typeface="ヒラギノ角ゴ Pro W3" pitchFamily="1" charset="-128"/>
              </a:defRPr>
            </a:lvl5pPr>
            <a:lvl6pPr marL="457200" algn="ctr" rtl="0" fontAlgn="base">
              <a:spcBef>
                <a:spcPct val="0"/>
              </a:spcBef>
              <a:spcAft>
                <a:spcPct val="0"/>
              </a:spcAft>
              <a:defRPr sz="4400">
                <a:solidFill>
                  <a:srgbClr val="005B3F"/>
                </a:solidFill>
                <a:latin typeface="Times New Roman" pitchFamily="18" charset="0"/>
                <a:ea typeface="ヒラギノ角ゴ Pro W3" pitchFamily="1" charset="-128"/>
              </a:defRPr>
            </a:lvl6pPr>
            <a:lvl7pPr marL="914400" algn="ctr" rtl="0" fontAlgn="base">
              <a:spcBef>
                <a:spcPct val="0"/>
              </a:spcBef>
              <a:spcAft>
                <a:spcPct val="0"/>
              </a:spcAft>
              <a:defRPr sz="4400">
                <a:solidFill>
                  <a:srgbClr val="005B3F"/>
                </a:solidFill>
                <a:latin typeface="Times New Roman" pitchFamily="18" charset="0"/>
                <a:ea typeface="ヒラギノ角ゴ Pro W3" pitchFamily="1" charset="-128"/>
              </a:defRPr>
            </a:lvl7pPr>
            <a:lvl8pPr marL="1371600" algn="ctr" rtl="0" fontAlgn="base">
              <a:spcBef>
                <a:spcPct val="0"/>
              </a:spcBef>
              <a:spcAft>
                <a:spcPct val="0"/>
              </a:spcAft>
              <a:defRPr sz="4400">
                <a:solidFill>
                  <a:srgbClr val="005B3F"/>
                </a:solidFill>
                <a:latin typeface="Times New Roman" pitchFamily="18" charset="0"/>
                <a:ea typeface="ヒラギノ角ゴ Pro W3" pitchFamily="1" charset="-128"/>
              </a:defRPr>
            </a:lvl8pPr>
            <a:lvl9pPr marL="1828800" algn="ctr" rtl="0" fontAlgn="base">
              <a:spcBef>
                <a:spcPct val="0"/>
              </a:spcBef>
              <a:spcAft>
                <a:spcPct val="0"/>
              </a:spcAft>
              <a:defRPr sz="4400">
                <a:solidFill>
                  <a:srgbClr val="005B3F"/>
                </a:solidFill>
                <a:latin typeface="Times New Roman" pitchFamily="18" charset="0"/>
                <a:ea typeface="ヒラギノ角ゴ Pro W3" pitchFamily="1" charset="-128"/>
              </a:defRPr>
            </a:lvl9pPr>
          </a:lstStyle>
          <a:p>
            <a:pPr marL="0" marR="0" lvl="0" indent="0" algn="ctr" defTabSz="685783"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68A2"/>
                </a:solidFill>
                <a:effectLst/>
                <a:uLnTx/>
                <a:uFillTx/>
                <a:ea typeface="ヒラギノ角ゴ Pro W3"/>
                <a:sym typeface="Gill Sans" charset="0"/>
              </a:rPr>
              <a:t>Introduction</a:t>
            </a:r>
            <a:r>
              <a:rPr kumimoji="0" lang="en-US" sz="4000" b="0" i="0" u="none" strike="noStrike" kern="0" cap="none" spc="0" normalizeH="0" noProof="0" dirty="0" smtClean="0">
                <a:ln>
                  <a:noFill/>
                </a:ln>
                <a:solidFill>
                  <a:srgbClr val="0068A2"/>
                </a:solidFill>
                <a:effectLst/>
                <a:uLnTx/>
                <a:uFillTx/>
                <a:ea typeface="ヒラギノ角ゴ Pro W3"/>
                <a:sym typeface="Gill Sans" charset="0"/>
              </a:rPr>
              <a:t> to the 2017 Version of </a:t>
            </a:r>
          </a:p>
          <a:p>
            <a:pPr marL="0" marR="0" lvl="0" indent="0" algn="ctr" defTabSz="685783" rtl="0" eaLnBrk="0" fontAlgn="base" latinLnBrk="0" hangingPunct="0">
              <a:lnSpc>
                <a:spcPct val="100000"/>
              </a:lnSpc>
              <a:spcBef>
                <a:spcPct val="0"/>
              </a:spcBef>
              <a:spcAft>
                <a:spcPct val="0"/>
              </a:spcAft>
              <a:buClrTx/>
              <a:buSzTx/>
              <a:buFontTx/>
              <a:buNone/>
              <a:tabLst/>
              <a:defRPr/>
            </a:pPr>
            <a:r>
              <a:rPr lang="en-US" sz="4000" b="0" i="1" kern="0" noProof="0" dirty="0" smtClean="0">
                <a:solidFill>
                  <a:srgbClr val="0068A2"/>
                </a:solidFill>
                <a:ea typeface="ヒラギノ角ゴ Pro W3"/>
                <a:sym typeface="Gill Sans" charset="0"/>
              </a:rPr>
              <a:t>Land Trust Standards and Practices</a:t>
            </a:r>
            <a:endParaRPr kumimoji="0" lang="en-US" sz="4000" b="0" i="1" u="none" strike="noStrike" kern="0" cap="none" spc="0" normalizeH="0" baseline="0" noProof="0" dirty="0">
              <a:ln>
                <a:noFill/>
              </a:ln>
              <a:solidFill>
                <a:srgbClr val="0068A2"/>
              </a:solidFill>
              <a:effectLst/>
              <a:uLnTx/>
              <a:uFillTx/>
              <a:ea typeface="ヒラギノ角ゴ Pro W3"/>
              <a:sym typeface="Gill Sans" charset="0"/>
            </a:endParaRPr>
          </a:p>
        </p:txBody>
      </p:sp>
    </p:spTree>
    <p:extLst>
      <p:ext uri="{BB962C8B-B14F-4D97-AF65-F5344CB8AC3E}">
        <p14:creationId xmlns:p14="http://schemas.microsoft.com/office/powerpoint/2010/main" val="2398677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smtClean="0"/>
              <a:t>Standard 7: Human Resources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1421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8</a:t>
            </a:r>
            <a:endParaRPr lang="en-US" dirty="0"/>
          </a:p>
        </p:txBody>
      </p:sp>
    </p:spTree>
    <p:extLst>
      <p:ext uri="{BB962C8B-B14F-4D97-AF65-F5344CB8AC3E}">
        <p14:creationId xmlns:p14="http://schemas.microsoft.com/office/powerpoint/2010/main" val="328357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smtClean="0"/>
              <a:t>Standard 9: Ensuring Sound Transactions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0480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altLang="en-US" smtClean="0"/>
              <a:t>Standard 10: Tax Benefits and Appraisals</a:t>
            </a:r>
            <a:endParaRPr lang="en-US" altLang="en-US"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582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smtClean="0"/>
              <a:t>Standard 11: Conservation Easement Stewardship</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2019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smtClean="0"/>
              <a:t>Standard 12:  Fee Land Stewardship</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3873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219075"/>
            <a:ext cx="9144000" cy="6858000"/>
          </a:xfrm>
          <a:prstGeom prst="rect">
            <a:avLst/>
          </a:prstGeom>
        </p:spPr>
      </p:pic>
    </p:spTree>
    <p:extLst>
      <p:ext uri="{BB962C8B-B14F-4D97-AF65-F5344CB8AC3E}">
        <p14:creationId xmlns:p14="http://schemas.microsoft.com/office/powerpoint/2010/main" val="108212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t>Discussion and Questions</a:t>
            </a:r>
          </a:p>
        </p:txBody>
      </p:sp>
      <p:pic>
        <p:nvPicPr>
          <p:cNvPr id="4" name="Picture 3"/>
          <p:cNvPicPr>
            <a:picLocks noChangeAspect="1"/>
          </p:cNvPicPr>
          <p:nvPr/>
        </p:nvPicPr>
        <p:blipFill rotWithShape="1">
          <a:blip r:embed="rId2"/>
          <a:srcRect b="4790"/>
          <a:stretch/>
        </p:blipFill>
        <p:spPr>
          <a:xfrm>
            <a:off x="0" y="0"/>
            <a:ext cx="9144000" cy="6838950"/>
          </a:xfrm>
          <a:prstGeom prst="rect">
            <a:avLst/>
          </a:prstGeom>
        </p:spPr>
      </p:pic>
      <p:sp>
        <p:nvSpPr>
          <p:cNvPr id="5" name="TextBox 4"/>
          <p:cNvSpPr txBox="1"/>
          <p:nvPr/>
        </p:nvSpPr>
        <p:spPr>
          <a:xfrm>
            <a:off x="2457450" y="228600"/>
            <a:ext cx="6013249" cy="769441"/>
          </a:xfrm>
          <a:prstGeom prst="rect">
            <a:avLst/>
          </a:prstGeom>
          <a:noFill/>
        </p:spPr>
        <p:txBody>
          <a:bodyPr wrap="none" rtlCol="0">
            <a:spAutoFit/>
          </a:bodyPr>
          <a:lstStyle/>
          <a:p>
            <a:r>
              <a:rPr lang="en-US" sz="4400" dirty="0" smtClean="0">
                <a:solidFill>
                  <a:schemeClr val="bg1"/>
                </a:solidFill>
              </a:rPr>
              <a:t>Questions and Discussion</a:t>
            </a:r>
            <a:endParaRPr lang="en-US" sz="4400" dirty="0">
              <a:solidFill>
                <a:schemeClr val="bg1"/>
              </a:solidFill>
            </a:endParaRPr>
          </a:p>
        </p:txBody>
      </p:sp>
    </p:spTree>
    <p:extLst>
      <p:ext uri="{BB962C8B-B14F-4D97-AF65-F5344CB8AC3E}">
        <p14:creationId xmlns:p14="http://schemas.microsoft.com/office/powerpoint/2010/main" val="182441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50000"/>
                  </a:schemeClr>
                </a:solidFill>
              </a:rPr>
              <a:t>Board </a:t>
            </a:r>
            <a:r>
              <a:rPr lang="en-US" dirty="0" smtClean="0">
                <a:solidFill>
                  <a:schemeClr val="accent1">
                    <a:lumMod val="50000"/>
                  </a:schemeClr>
                </a:solidFill>
              </a:rPr>
              <a:t>Adoption – A Requirement of Membership</a:t>
            </a:r>
            <a:endParaRPr lang="en-US" dirty="0">
              <a:solidFill>
                <a:schemeClr val="accent1">
                  <a:lumMod val="50000"/>
                </a:schemeClr>
              </a:solidFill>
            </a:endParaRPr>
          </a:p>
        </p:txBody>
      </p:sp>
      <p:sp>
        <p:nvSpPr>
          <p:cNvPr id="4" name="Rectangle 3"/>
          <p:cNvSpPr/>
          <p:nvPr/>
        </p:nvSpPr>
        <p:spPr>
          <a:xfrm>
            <a:off x="695325" y="1866899"/>
            <a:ext cx="8048626" cy="369332"/>
          </a:xfrm>
          <a:prstGeom prst="rect">
            <a:avLst/>
          </a:prstGeom>
        </p:spPr>
        <p:txBody>
          <a:bodyPr wrap="square">
            <a:spAutoFit/>
          </a:bodyPr>
          <a:lstStyle/>
          <a:p>
            <a:r>
              <a:rPr lang="en-US" dirty="0" smtClean="0"/>
              <a:t>INSERT BOARD ADOPTION RESOLUTION LANGUAGE</a:t>
            </a:r>
            <a:endParaRPr lang="en-US" dirty="0"/>
          </a:p>
        </p:txBody>
      </p:sp>
    </p:spTree>
    <p:extLst>
      <p:ext uri="{BB962C8B-B14F-4D97-AF65-F5344CB8AC3E}">
        <p14:creationId xmlns:p14="http://schemas.microsoft.com/office/powerpoint/2010/main" val="50974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88332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US" altLang="en-US" smtClean="0"/>
              <a:t>Introduction to the Revised Standards</a:t>
            </a:r>
            <a:endParaRPr lang="en-US" altLang="en-US"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334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t>2017 Standards: What’s New</a:t>
            </a:r>
          </a:p>
        </p:txBody>
      </p:sp>
      <p:sp>
        <p:nvSpPr>
          <p:cNvPr id="5" name="TextBox 4"/>
          <p:cNvSpPr txBox="1"/>
          <p:nvPr/>
        </p:nvSpPr>
        <p:spPr>
          <a:xfrm flipH="1">
            <a:off x="918554" y="685800"/>
            <a:ext cx="7165572" cy="769441"/>
          </a:xfrm>
          <a:prstGeom prst="rect">
            <a:avLst/>
          </a:prstGeom>
          <a:noFill/>
        </p:spPr>
        <p:txBody>
          <a:bodyPr wrap="square" rtlCol="0">
            <a:spAutoFit/>
          </a:bodyPr>
          <a:lstStyle/>
          <a:p>
            <a:r>
              <a:rPr lang="en-US" sz="4400" dirty="0" smtClean="0">
                <a:solidFill>
                  <a:srgbClr val="0070C0"/>
                </a:solidFill>
              </a:rPr>
              <a:t>2017 Standards: What’s New</a:t>
            </a:r>
            <a:endParaRPr lang="en-US" sz="4400" dirty="0">
              <a:solidFill>
                <a:srgbClr val="0070C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Tree>
    <p:extLst>
      <p:ext uri="{BB962C8B-B14F-4D97-AF65-F5344CB8AC3E}">
        <p14:creationId xmlns:p14="http://schemas.microsoft.com/office/powerpoint/2010/main" val="50588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altLang="en-US" smtClean="0"/>
              <a:t>Standard 1: Ethics, Mission and Community Engagement</a:t>
            </a:r>
            <a:endParaRPr lang="en-US" altLang="en-US" dirty="0" smtClean="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9433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smtClean="0"/>
              <a:t>Standard 2: Compliance with Laws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230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smtClean="0"/>
              <a:t>Standard 3: Board Accountability</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517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t>Standard 4: Conflicts of Interest</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1710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t>Standard 5: Fundraising</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1828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4000" smtClean="0"/>
              <a:t>Standard 6: Financial Oversight</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406445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 Title Slid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 Title Slide">
      <a:majorFont>
        <a:latin typeface="Gill Sans"/>
        <a:ea typeface="Gill Sans"/>
        <a:cs typeface="Gill Sans"/>
      </a:majorFont>
      <a:minorFont>
        <a:latin typeface="Gill Sans"/>
        <a:ea typeface="Gill Sans"/>
        <a:cs typeface="Gill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40000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461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40000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461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1165</Words>
  <Application>Microsoft Office PowerPoint</Application>
  <PresentationFormat>On-screen Show (4:3)</PresentationFormat>
  <Paragraphs>109</Paragraphs>
  <Slides>19</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Bodoni SvtyTwo ITC TT-Bold</vt:lpstr>
      <vt:lpstr>Calibri</vt:lpstr>
      <vt:lpstr>Calibri Light</vt:lpstr>
      <vt:lpstr>Gill Sans</vt:lpstr>
      <vt:lpstr>Helvetica</vt:lpstr>
      <vt:lpstr>ヒラギノ角ゴ Pro W3</vt:lpstr>
      <vt:lpstr>Office Theme</vt:lpstr>
      <vt:lpstr>White - Title Slide</vt:lpstr>
      <vt:lpstr>PowerPoint Presentation</vt:lpstr>
      <vt:lpstr>Introduction to the Revised Standards</vt:lpstr>
      <vt:lpstr>2017 Standards: What’s New</vt:lpstr>
      <vt:lpstr>Standard 1: Ethics, Mission and Community Engagement</vt:lpstr>
      <vt:lpstr>Standard 2: Compliance with Laws</vt:lpstr>
      <vt:lpstr>Standard 3: Board Accountability</vt:lpstr>
      <vt:lpstr>Standard 4: Conflicts of Interest</vt:lpstr>
      <vt:lpstr>Standard 5: Fundraising</vt:lpstr>
      <vt:lpstr>Standard 6: Financial Oversight</vt:lpstr>
      <vt:lpstr>Standard 7: Human Resources</vt:lpstr>
      <vt:lpstr>Standard 8</vt:lpstr>
      <vt:lpstr>Standard 9: Ensuring Sound Transactions</vt:lpstr>
      <vt:lpstr>Standard 10: Tax Benefits and Appraisals</vt:lpstr>
      <vt:lpstr>Standard 11: Conservation Easement Stewardship</vt:lpstr>
      <vt:lpstr>Standard 12:  Fee Land Stewardship</vt:lpstr>
      <vt:lpstr>PowerPoint Presentation</vt:lpstr>
      <vt:lpstr>Discussion and Questions</vt:lpstr>
      <vt:lpstr>Board Adoption – A Requirement of Membership</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Revised Standards</dc:title>
  <dc:creator>Mary Burke</dc:creator>
  <cp:lastModifiedBy>Mary Burke</cp:lastModifiedBy>
  <cp:revision>12</cp:revision>
  <dcterms:created xsi:type="dcterms:W3CDTF">2017-03-06T15:21:58Z</dcterms:created>
  <dcterms:modified xsi:type="dcterms:W3CDTF">2017-10-24T18:49:07Z</dcterms:modified>
</cp:coreProperties>
</file>